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1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3" r:id="rId28"/>
    <p:sldId id="282" r:id="rId29"/>
    <p:sldId id="284" r:id="rId30"/>
    <p:sldId id="285" r:id="rId31"/>
    <p:sldId id="286" r:id="rId32"/>
    <p:sldId id="287" r:id="rId33"/>
    <p:sldId id="288" r:id="rId34"/>
    <p:sldId id="289" r:id="rId35"/>
    <p:sldId id="290" r:id="rId36"/>
    <p:sldId id="291" r:id="rId37"/>
    <p:sldId id="293" r:id="rId38"/>
    <p:sldId id="292" r:id="rId39"/>
    <p:sldId id="294" r:id="rId40"/>
    <p:sldId id="296" r:id="rId41"/>
    <p:sldId id="295" r:id="rId42"/>
    <p:sldId id="297" r:id="rId43"/>
    <p:sldId id="298" r:id="rId44"/>
    <p:sldId id="300" r:id="rId45"/>
    <p:sldId id="299" r:id="rId46"/>
    <p:sldId id="301" r:id="rId47"/>
    <p:sldId id="302" r:id="rId48"/>
    <p:sldId id="303" r:id="rId49"/>
    <p:sldId id="305" r:id="rId50"/>
    <p:sldId id="304" r:id="rId51"/>
    <p:sldId id="306" r:id="rId52"/>
    <p:sldId id="366" r:id="rId53"/>
    <p:sldId id="308" r:id="rId54"/>
    <p:sldId id="367" r:id="rId55"/>
    <p:sldId id="310" r:id="rId56"/>
    <p:sldId id="311" r:id="rId57"/>
    <p:sldId id="312" r:id="rId58"/>
    <p:sldId id="313" r:id="rId59"/>
    <p:sldId id="368" r:id="rId60"/>
    <p:sldId id="317" r:id="rId61"/>
    <p:sldId id="315" r:id="rId62"/>
    <p:sldId id="316" r:id="rId63"/>
    <p:sldId id="318" r:id="rId64"/>
    <p:sldId id="319" r:id="rId65"/>
    <p:sldId id="320" r:id="rId66"/>
    <p:sldId id="322" r:id="rId67"/>
    <p:sldId id="321" r:id="rId68"/>
    <p:sldId id="323" r:id="rId69"/>
    <p:sldId id="324" r:id="rId70"/>
    <p:sldId id="325" r:id="rId71"/>
    <p:sldId id="326" r:id="rId72"/>
    <p:sldId id="329" r:id="rId73"/>
    <p:sldId id="327" r:id="rId74"/>
    <p:sldId id="330" r:id="rId75"/>
    <p:sldId id="328" r:id="rId76"/>
    <p:sldId id="331" r:id="rId77"/>
    <p:sldId id="332" r:id="rId78"/>
    <p:sldId id="333" r:id="rId79"/>
    <p:sldId id="335" r:id="rId80"/>
    <p:sldId id="334" r:id="rId81"/>
    <p:sldId id="336" r:id="rId82"/>
    <p:sldId id="337" r:id="rId83"/>
    <p:sldId id="338" r:id="rId84"/>
    <p:sldId id="340" r:id="rId85"/>
    <p:sldId id="339" r:id="rId86"/>
    <p:sldId id="341" r:id="rId87"/>
    <p:sldId id="342" r:id="rId88"/>
    <p:sldId id="343" r:id="rId89"/>
    <p:sldId id="345" r:id="rId90"/>
    <p:sldId id="344" r:id="rId91"/>
    <p:sldId id="346" r:id="rId92"/>
    <p:sldId id="347" r:id="rId93"/>
    <p:sldId id="348" r:id="rId94"/>
    <p:sldId id="349" r:id="rId95"/>
    <p:sldId id="350" r:id="rId96"/>
    <p:sldId id="351" r:id="rId97"/>
    <p:sldId id="352" r:id="rId98"/>
    <p:sldId id="353" r:id="rId99"/>
    <p:sldId id="354" r:id="rId100"/>
    <p:sldId id="355" r:id="rId101"/>
    <p:sldId id="356" r:id="rId102"/>
    <p:sldId id="358" r:id="rId103"/>
    <p:sldId id="357" r:id="rId104"/>
    <p:sldId id="359" r:id="rId105"/>
    <p:sldId id="360" r:id="rId106"/>
    <p:sldId id="361" r:id="rId107"/>
    <p:sldId id="363" r:id="rId108"/>
    <p:sldId id="362" r:id="rId109"/>
    <p:sldId id="365" r:id="rId110"/>
    <p:sldId id="364" r:id="rId1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133" autoAdjust="0"/>
  </p:normalViewPr>
  <p:slideViewPr>
    <p:cSldViewPr>
      <p:cViewPr varScale="1">
        <p:scale>
          <a:sx n="64" d="100"/>
          <a:sy n="64" d="100"/>
        </p:scale>
        <p:origin x="1548" y="6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775DD6A-5774-4E49-92F9-EA007744B114}" type="datetimeFigureOut">
              <a:rPr lang="en-US" smtClean="0"/>
              <a:pPr/>
              <a:t>12/1/2022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B0C212D-6C9B-4350-814E-CEEB67F7221D}" type="slidenum">
              <a:rPr lang="en-US" smtClean="0"/>
              <a:pPr/>
              <a:t>‹#›</a:t>
            </a:fld>
            <a:endParaRPr lang="en-US"/>
          </a:p>
        </p:txBody>
      </p:sp>
    </p:spTree>
    <p:extLst>
      <p:ext uri="{BB962C8B-B14F-4D97-AF65-F5344CB8AC3E}">
        <p14:creationId xmlns:p14="http://schemas.microsoft.com/office/powerpoint/2010/main" val="2495899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2</a:t>
            </a:fld>
            <a:endParaRPr lang="en-US"/>
          </a:p>
        </p:txBody>
      </p:sp>
    </p:spTree>
    <p:extLst>
      <p:ext uri="{BB962C8B-B14F-4D97-AF65-F5344CB8AC3E}">
        <p14:creationId xmlns:p14="http://schemas.microsoft.com/office/powerpoint/2010/main" val="49129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0"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11</a:t>
            </a:fld>
            <a:endParaRPr lang="en-US"/>
          </a:p>
        </p:txBody>
      </p:sp>
    </p:spTree>
    <p:extLst>
      <p:ext uri="{BB962C8B-B14F-4D97-AF65-F5344CB8AC3E}">
        <p14:creationId xmlns:p14="http://schemas.microsoft.com/office/powerpoint/2010/main" val="175183861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101</a:t>
            </a:fld>
            <a:endParaRPr lang="en-US"/>
          </a:p>
        </p:txBody>
      </p:sp>
    </p:spTree>
    <p:extLst>
      <p:ext uri="{BB962C8B-B14F-4D97-AF65-F5344CB8AC3E}">
        <p14:creationId xmlns:p14="http://schemas.microsoft.com/office/powerpoint/2010/main" val="20051729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102</a:t>
            </a:fld>
            <a:endParaRPr lang="en-US"/>
          </a:p>
        </p:txBody>
      </p:sp>
    </p:spTree>
    <p:extLst>
      <p:ext uri="{BB962C8B-B14F-4D97-AF65-F5344CB8AC3E}">
        <p14:creationId xmlns:p14="http://schemas.microsoft.com/office/powerpoint/2010/main" val="217385167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103</a:t>
            </a:fld>
            <a:endParaRPr lang="en-US"/>
          </a:p>
        </p:txBody>
      </p:sp>
    </p:spTree>
    <p:extLst>
      <p:ext uri="{BB962C8B-B14F-4D97-AF65-F5344CB8AC3E}">
        <p14:creationId xmlns:p14="http://schemas.microsoft.com/office/powerpoint/2010/main" val="6688670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104</a:t>
            </a:fld>
            <a:endParaRPr lang="en-US"/>
          </a:p>
        </p:txBody>
      </p:sp>
    </p:spTree>
    <p:extLst>
      <p:ext uri="{BB962C8B-B14F-4D97-AF65-F5344CB8AC3E}">
        <p14:creationId xmlns:p14="http://schemas.microsoft.com/office/powerpoint/2010/main" val="24392005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following are three examples of how to use the above macro:</a:t>
            </a:r>
          </a:p>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105</a:t>
            </a:fld>
            <a:endParaRPr lang="en-US"/>
          </a:p>
        </p:txBody>
      </p:sp>
    </p:spTree>
    <p:extLst>
      <p:ext uri="{BB962C8B-B14F-4D97-AF65-F5344CB8AC3E}">
        <p14:creationId xmlns:p14="http://schemas.microsoft.com/office/powerpoint/2010/main" val="38111546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106</a:t>
            </a:fld>
            <a:endParaRPr lang="en-US"/>
          </a:p>
        </p:txBody>
      </p:sp>
    </p:spTree>
    <p:extLst>
      <p:ext uri="{BB962C8B-B14F-4D97-AF65-F5344CB8AC3E}">
        <p14:creationId xmlns:p14="http://schemas.microsoft.com/office/powerpoint/2010/main" val="357571061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107</a:t>
            </a:fld>
            <a:endParaRPr lang="en-US"/>
          </a:p>
        </p:txBody>
      </p:sp>
    </p:spTree>
    <p:extLst>
      <p:ext uri="{BB962C8B-B14F-4D97-AF65-F5344CB8AC3E}">
        <p14:creationId xmlns:p14="http://schemas.microsoft.com/office/powerpoint/2010/main" val="297306542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108</a:t>
            </a:fld>
            <a:endParaRPr lang="en-US"/>
          </a:p>
        </p:txBody>
      </p:sp>
    </p:spTree>
    <p:extLst>
      <p:ext uri="{BB962C8B-B14F-4D97-AF65-F5344CB8AC3E}">
        <p14:creationId xmlns:p14="http://schemas.microsoft.com/office/powerpoint/2010/main" val="62544066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When viewing the .</a:t>
            </a:r>
            <a:r>
              <a:rPr lang="en-US" sz="1200" kern="1200" baseline="0" dirty="0" err="1" smtClean="0">
                <a:solidFill>
                  <a:schemeClr val="tx1"/>
                </a:solidFill>
                <a:latin typeface="+mn-lt"/>
                <a:ea typeface="+mn-ea"/>
                <a:cs typeface="+mn-cs"/>
              </a:rPr>
              <a:t>lst</a:t>
            </a:r>
            <a:r>
              <a:rPr lang="en-US" sz="1200" kern="1200" baseline="0" dirty="0" smtClean="0">
                <a:solidFill>
                  <a:schemeClr val="tx1"/>
                </a:solidFill>
                <a:latin typeface="+mn-lt"/>
                <a:ea typeface="+mn-ea"/>
                <a:cs typeface="+mn-cs"/>
              </a:rPr>
              <a:t> file with macros, the details of the macros are not displayed. This means that the bodies of the macros are not displayed when they are invoked during the code. But when we are debugging the code we might need to see exactly what instructions are executed. </a:t>
            </a:r>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109</a:t>
            </a:fld>
            <a:endParaRPr lang="en-US"/>
          </a:p>
        </p:txBody>
      </p:sp>
    </p:spTree>
    <p:extLst>
      <p:ext uri="{BB962C8B-B14F-4D97-AF65-F5344CB8AC3E}">
        <p14:creationId xmlns:p14="http://schemas.microsoft.com/office/powerpoint/2010/main" val="13992518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110</a:t>
            </a:fld>
            <a:endParaRPr lang="en-US"/>
          </a:p>
        </p:txBody>
      </p:sp>
    </p:spTree>
    <p:extLst>
      <p:ext uri="{BB962C8B-B14F-4D97-AF65-F5344CB8AC3E}">
        <p14:creationId xmlns:p14="http://schemas.microsoft.com/office/powerpoint/2010/main" val="326168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12</a:t>
            </a:fld>
            <a:endParaRPr lang="en-US"/>
          </a:p>
        </p:txBody>
      </p:sp>
    </p:spTree>
    <p:extLst>
      <p:ext uri="{BB962C8B-B14F-4D97-AF65-F5344CB8AC3E}">
        <p14:creationId xmlns:p14="http://schemas.microsoft.com/office/powerpoint/2010/main" val="85346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13</a:t>
            </a:fld>
            <a:endParaRPr lang="en-US"/>
          </a:p>
        </p:txBody>
      </p:sp>
    </p:spTree>
    <p:extLst>
      <p:ext uri="{BB962C8B-B14F-4D97-AF65-F5344CB8AC3E}">
        <p14:creationId xmlns:p14="http://schemas.microsoft.com/office/powerpoint/2010/main" val="2335012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14</a:t>
            </a:fld>
            <a:endParaRPr lang="en-US"/>
          </a:p>
        </p:txBody>
      </p:sp>
    </p:spTree>
    <p:extLst>
      <p:ext uri="{BB962C8B-B14F-4D97-AF65-F5344CB8AC3E}">
        <p14:creationId xmlns:p14="http://schemas.microsoft.com/office/powerpoint/2010/main" val="4029016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15</a:t>
            </a:fld>
            <a:endParaRPr lang="en-US"/>
          </a:p>
        </p:txBody>
      </p:sp>
    </p:spTree>
    <p:extLst>
      <p:ext uri="{BB962C8B-B14F-4D97-AF65-F5344CB8AC3E}">
        <p14:creationId xmlns:p14="http://schemas.microsoft.com/office/powerpoint/2010/main" val="3142065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16</a:t>
            </a:fld>
            <a:endParaRPr lang="en-US"/>
          </a:p>
        </p:txBody>
      </p:sp>
    </p:spTree>
    <p:extLst>
      <p:ext uri="{BB962C8B-B14F-4D97-AF65-F5344CB8AC3E}">
        <p14:creationId xmlns:p14="http://schemas.microsoft.com/office/powerpoint/2010/main" val="40417222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17</a:t>
            </a:fld>
            <a:endParaRPr lang="en-US"/>
          </a:p>
        </p:txBody>
      </p:sp>
    </p:spTree>
    <p:extLst>
      <p:ext uri="{BB962C8B-B14F-4D97-AF65-F5344CB8AC3E}">
        <p14:creationId xmlns:p14="http://schemas.microsoft.com/office/powerpoint/2010/main" val="3178168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i="0"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18</a:t>
            </a:fld>
            <a:endParaRPr lang="en-US"/>
          </a:p>
        </p:txBody>
      </p:sp>
    </p:spTree>
    <p:extLst>
      <p:ext uri="{BB962C8B-B14F-4D97-AF65-F5344CB8AC3E}">
        <p14:creationId xmlns:p14="http://schemas.microsoft.com/office/powerpoint/2010/main" val="3431626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19</a:t>
            </a:fld>
            <a:endParaRPr lang="en-US"/>
          </a:p>
        </p:txBody>
      </p:sp>
    </p:spTree>
    <p:extLst>
      <p:ext uri="{BB962C8B-B14F-4D97-AF65-F5344CB8AC3E}">
        <p14:creationId xmlns:p14="http://schemas.microsoft.com/office/powerpoint/2010/main" val="34022360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20</a:t>
            </a:fld>
            <a:endParaRPr lang="en-US"/>
          </a:p>
        </p:txBody>
      </p:sp>
    </p:spTree>
    <p:extLst>
      <p:ext uri="{BB962C8B-B14F-4D97-AF65-F5344CB8AC3E}">
        <p14:creationId xmlns:p14="http://schemas.microsoft.com/office/powerpoint/2010/main" val="1124976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In Table 6-3 you see the shift operators, which are very useful. They shift left and right a constant value.</a:t>
            </a:r>
          </a:p>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3</a:t>
            </a:fld>
            <a:endParaRPr lang="en-US"/>
          </a:p>
        </p:txBody>
      </p:sp>
    </p:spTree>
    <p:extLst>
      <p:ext uri="{BB962C8B-B14F-4D97-AF65-F5344CB8AC3E}">
        <p14:creationId xmlns:p14="http://schemas.microsoft.com/office/powerpoint/2010/main" val="24499538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21</a:t>
            </a:fld>
            <a:endParaRPr lang="en-US"/>
          </a:p>
        </p:txBody>
      </p:sp>
    </p:spTree>
    <p:extLst>
      <p:ext uri="{BB962C8B-B14F-4D97-AF65-F5344CB8AC3E}">
        <p14:creationId xmlns:p14="http://schemas.microsoft.com/office/powerpoint/2010/main" val="1557531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22</a:t>
            </a:fld>
            <a:endParaRPr lang="en-US"/>
          </a:p>
        </p:txBody>
      </p:sp>
    </p:spTree>
    <p:extLst>
      <p:ext uri="{BB962C8B-B14F-4D97-AF65-F5344CB8AC3E}">
        <p14:creationId xmlns:p14="http://schemas.microsoft.com/office/powerpoint/2010/main" val="37874383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0" i="0"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23</a:t>
            </a:fld>
            <a:endParaRPr lang="en-US"/>
          </a:p>
        </p:txBody>
      </p:sp>
    </p:spTree>
    <p:extLst>
      <p:ext uri="{BB962C8B-B14F-4D97-AF65-F5344CB8AC3E}">
        <p14:creationId xmlns:p14="http://schemas.microsoft.com/office/powerpoint/2010/main" val="20693140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24</a:t>
            </a:fld>
            <a:endParaRPr lang="en-US"/>
          </a:p>
        </p:txBody>
      </p:sp>
    </p:spTree>
    <p:extLst>
      <p:ext uri="{BB962C8B-B14F-4D97-AF65-F5344CB8AC3E}">
        <p14:creationId xmlns:p14="http://schemas.microsoft.com/office/powerpoint/2010/main" val="13517257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25</a:t>
            </a:fld>
            <a:endParaRPr lang="en-US"/>
          </a:p>
        </p:txBody>
      </p:sp>
    </p:spTree>
    <p:extLst>
      <p:ext uri="{BB962C8B-B14F-4D97-AF65-F5344CB8AC3E}">
        <p14:creationId xmlns:p14="http://schemas.microsoft.com/office/powerpoint/2010/main" val="42779825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26</a:t>
            </a:fld>
            <a:endParaRPr lang="en-US"/>
          </a:p>
        </p:txBody>
      </p:sp>
    </p:spTree>
    <p:extLst>
      <p:ext uri="{BB962C8B-B14F-4D97-AF65-F5344CB8AC3E}">
        <p14:creationId xmlns:p14="http://schemas.microsoft.com/office/powerpoint/2010/main" val="8160624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27</a:t>
            </a:fld>
            <a:endParaRPr lang="en-US"/>
          </a:p>
        </p:txBody>
      </p:sp>
    </p:spTree>
    <p:extLst>
      <p:ext uri="{BB962C8B-B14F-4D97-AF65-F5344CB8AC3E}">
        <p14:creationId xmlns:p14="http://schemas.microsoft.com/office/powerpoint/2010/main" val="606386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28</a:t>
            </a:fld>
            <a:endParaRPr lang="en-US"/>
          </a:p>
        </p:txBody>
      </p:sp>
    </p:spTree>
    <p:extLst>
      <p:ext uri="{BB962C8B-B14F-4D97-AF65-F5344CB8AC3E}">
        <p14:creationId xmlns:p14="http://schemas.microsoft.com/office/powerpoint/2010/main" val="5263482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29</a:t>
            </a:fld>
            <a:endParaRPr lang="en-US"/>
          </a:p>
        </p:txBody>
      </p:sp>
    </p:spTree>
    <p:extLst>
      <p:ext uri="{BB962C8B-B14F-4D97-AF65-F5344CB8AC3E}">
        <p14:creationId xmlns:p14="http://schemas.microsoft.com/office/powerpoint/2010/main" val="31681501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30</a:t>
            </a:fld>
            <a:endParaRPr lang="en-US"/>
          </a:p>
        </p:txBody>
      </p:sp>
    </p:spTree>
    <p:extLst>
      <p:ext uri="{BB962C8B-B14F-4D97-AF65-F5344CB8AC3E}">
        <p14:creationId xmlns:p14="http://schemas.microsoft.com/office/powerpoint/2010/main" val="1388760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4</a:t>
            </a:fld>
            <a:endParaRPr lang="en-US"/>
          </a:p>
        </p:txBody>
      </p:sp>
    </p:spTree>
    <p:extLst>
      <p:ext uri="{BB962C8B-B14F-4D97-AF65-F5344CB8AC3E}">
        <p14:creationId xmlns:p14="http://schemas.microsoft.com/office/powerpoint/2010/main" val="11465654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31</a:t>
            </a:fld>
            <a:endParaRPr lang="en-US"/>
          </a:p>
        </p:txBody>
      </p:sp>
    </p:spTree>
    <p:extLst>
      <p:ext uri="{BB962C8B-B14F-4D97-AF65-F5344CB8AC3E}">
        <p14:creationId xmlns:p14="http://schemas.microsoft.com/office/powerpoint/2010/main" val="3627978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32</a:t>
            </a:fld>
            <a:endParaRPr lang="en-US"/>
          </a:p>
        </p:txBody>
      </p:sp>
    </p:spTree>
    <p:extLst>
      <p:ext uri="{BB962C8B-B14F-4D97-AF65-F5344CB8AC3E}">
        <p14:creationId xmlns:p14="http://schemas.microsoft.com/office/powerpoint/2010/main" val="33810981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33</a:t>
            </a:fld>
            <a:endParaRPr lang="en-US"/>
          </a:p>
        </p:txBody>
      </p:sp>
    </p:spTree>
    <p:extLst>
      <p:ext uri="{BB962C8B-B14F-4D97-AF65-F5344CB8AC3E}">
        <p14:creationId xmlns:p14="http://schemas.microsoft.com/office/powerpoint/2010/main" val="22646985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34</a:t>
            </a:fld>
            <a:endParaRPr lang="en-US"/>
          </a:p>
        </p:txBody>
      </p:sp>
    </p:spTree>
    <p:extLst>
      <p:ext uri="{BB962C8B-B14F-4D97-AF65-F5344CB8AC3E}">
        <p14:creationId xmlns:p14="http://schemas.microsoft.com/office/powerpoint/2010/main" val="27665006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35</a:t>
            </a:fld>
            <a:endParaRPr lang="en-US"/>
          </a:p>
        </p:txBody>
      </p:sp>
    </p:spTree>
    <p:extLst>
      <p:ext uri="{BB962C8B-B14F-4D97-AF65-F5344CB8AC3E}">
        <p14:creationId xmlns:p14="http://schemas.microsoft.com/office/powerpoint/2010/main" val="2424417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36</a:t>
            </a:fld>
            <a:endParaRPr lang="en-US"/>
          </a:p>
        </p:txBody>
      </p:sp>
    </p:spTree>
    <p:extLst>
      <p:ext uri="{BB962C8B-B14F-4D97-AF65-F5344CB8AC3E}">
        <p14:creationId xmlns:p14="http://schemas.microsoft.com/office/powerpoint/2010/main" val="8114343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37</a:t>
            </a:fld>
            <a:endParaRPr lang="en-US"/>
          </a:p>
        </p:txBody>
      </p:sp>
    </p:spTree>
    <p:extLst>
      <p:ext uri="{BB962C8B-B14F-4D97-AF65-F5344CB8AC3E}">
        <p14:creationId xmlns:p14="http://schemas.microsoft.com/office/powerpoint/2010/main" val="39314631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38</a:t>
            </a:fld>
            <a:endParaRPr lang="en-US"/>
          </a:p>
        </p:txBody>
      </p:sp>
    </p:spTree>
    <p:extLst>
      <p:ext uri="{BB962C8B-B14F-4D97-AF65-F5344CB8AC3E}">
        <p14:creationId xmlns:p14="http://schemas.microsoft.com/office/powerpoint/2010/main" val="2809332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39</a:t>
            </a:fld>
            <a:endParaRPr lang="en-US"/>
          </a:p>
        </p:txBody>
      </p:sp>
    </p:spTree>
    <p:extLst>
      <p:ext uri="{BB962C8B-B14F-4D97-AF65-F5344CB8AC3E}">
        <p14:creationId xmlns:p14="http://schemas.microsoft.com/office/powerpoint/2010/main" val="11070001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40</a:t>
            </a:fld>
            <a:endParaRPr lang="en-US"/>
          </a:p>
        </p:txBody>
      </p:sp>
    </p:spTree>
    <p:extLst>
      <p:ext uri="{BB962C8B-B14F-4D97-AF65-F5344CB8AC3E}">
        <p14:creationId xmlns:p14="http://schemas.microsoft.com/office/powerpoint/2010/main" val="3014591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5</a:t>
            </a:fld>
            <a:endParaRPr lang="en-US"/>
          </a:p>
        </p:txBody>
      </p:sp>
    </p:spTree>
    <p:extLst>
      <p:ext uri="{BB962C8B-B14F-4D97-AF65-F5344CB8AC3E}">
        <p14:creationId xmlns:p14="http://schemas.microsoft.com/office/powerpoint/2010/main" val="23282140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41</a:t>
            </a:fld>
            <a:endParaRPr lang="en-US"/>
          </a:p>
        </p:txBody>
      </p:sp>
    </p:spTree>
    <p:extLst>
      <p:ext uri="{BB962C8B-B14F-4D97-AF65-F5344CB8AC3E}">
        <p14:creationId xmlns:p14="http://schemas.microsoft.com/office/powerpoint/2010/main" val="36186504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42</a:t>
            </a:fld>
            <a:endParaRPr lang="en-US"/>
          </a:p>
        </p:txBody>
      </p:sp>
    </p:spTree>
    <p:extLst>
      <p:ext uri="{BB962C8B-B14F-4D97-AF65-F5344CB8AC3E}">
        <p14:creationId xmlns:p14="http://schemas.microsoft.com/office/powerpoint/2010/main" val="22038655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43</a:t>
            </a:fld>
            <a:endParaRPr lang="en-US"/>
          </a:p>
        </p:txBody>
      </p:sp>
    </p:spTree>
    <p:extLst>
      <p:ext uri="{BB962C8B-B14F-4D97-AF65-F5344CB8AC3E}">
        <p14:creationId xmlns:p14="http://schemas.microsoft.com/office/powerpoint/2010/main" val="24770523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44</a:t>
            </a:fld>
            <a:endParaRPr lang="en-US"/>
          </a:p>
        </p:txBody>
      </p:sp>
    </p:spTree>
    <p:extLst>
      <p:ext uri="{BB962C8B-B14F-4D97-AF65-F5344CB8AC3E}">
        <p14:creationId xmlns:p14="http://schemas.microsoft.com/office/powerpoint/2010/main" val="35748745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45</a:t>
            </a:fld>
            <a:endParaRPr lang="en-US"/>
          </a:p>
        </p:txBody>
      </p:sp>
    </p:spTree>
    <p:extLst>
      <p:ext uri="{BB962C8B-B14F-4D97-AF65-F5344CB8AC3E}">
        <p14:creationId xmlns:p14="http://schemas.microsoft.com/office/powerpoint/2010/main" val="2445272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46</a:t>
            </a:fld>
            <a:endParaRPr lang="en-US"/>
          </a:p>
        </p:txBody>
      </p:sp>
    </p:spTree>
    <p:extLst>
      <p:ext uri="{BB962C8B-B14F-4D97-AF65-F5344CB8AC3E}">
        <p14:creationId xmlns:p14="http://schemas.microsoft.com/office/powerpoint/2010/main" val="9568015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47</a:t>
            </a:fld>
            <a:endParaRPr lang="en-US"/>
          </a:p>
        </p:txBody>
      </p:sp>
    </p:spTree>
    <p:extLst>
      <p:ext uri="{BB962C8B-B14F-4D97-AF65-F5344CB8AC3E}">
        <p14:creationId xmlns:p14="http://schemas.microsoft.com/office/powerpoint/2010/main" val="6428728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48</a:t>
            </a:fld>
            <a:endParaRPr lang="en-US"/>
          </a:p>
        </p:txBody>
      </p:sp>
    </p:spTree>
    <p:extLst>
      <p:ext uri="{BB962C8B-B14F-4D97-AF65-F5344CB8AC3E}">
        <p14:creationId xmlns:p14="http://schemas.microsoft.com/office/powerpoint/2010/main" val="21968829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49</a:t>
            </a:fld>
            <a:endParaRPr lang="en-US"/>
          </a:p>
        </p:txBody>
      </p:sp>
    </p:spTree>
    <p:extLst>
      <p:ext uri="{BB962C8B-B14F-4D97-AF65-F5344CB8AC3E}">
        <p14:creationId xmlns:p14="http://schemas.microsoft.com/office/powerpoint/2010/main" val="34680648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50</a:t>
            </a:fld>
            <a:endParaRPr lang="en-US"/>
          </a:p>
        </p:txBody>
      </p:sp>
    </p:spTree>
    <p:extLst>
      <p:ext uri="{BB962C8B-B14F-4D97-AF65-F5344CB8AC3E}">
        <p14:creationId xmlns:p14="http://schemas.microsoft.com/office/powerpoint/2010/main" val="1009670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6</a:t>
            </a:fld>
            <a:endParaRPr lang="en-US"/>
          </a:p>
        </p:txBody>
      </p:sp>
    </p:spTree>
    <p:extLst>
      <p:ext uri="{BB962C8B-B14F-4D97-AF65-F5344CB8AC3E}">
        <p14:creationId xmlns:p14="http://schemas.microsoft.com/office/powerpoint/2010/main" val="41040437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51</a:t>
            </a:fld>
            <a:endParaRPr lang="en-US"/>
          </a:p>
        </p:txBody>
      </p:sp>
    </p:spTree>
    <p:extLst>
      <p:ext uri="{BB962C8B-B14F-4D97-AF65-F5344CB8AC3E}">
        <p14:creationId xmlns:p14="http://schemas.microsoft.com/office/powerpoint/2010/main" val="15950835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52</a:t>
            </a:fld>
            <a:endParaRPr lang="en-US"/>
          </a:p>
        </p:txBody>
      </p:sp>
    </p:spTree>
    <p:extLst>
      <p:ext uri="{BB962C8B-B14F-4D97-AF65-F5344CB8AC3E}">
        <p14:creationId xmlns:p14="http://schemas.microsoft.com/office/powerpoint/2010/main" val="17640170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53</a:t>
            </a:fld>
            <a:endParaRPr lang="en-US"/>
          </a:p>
        </p:txBody>
      </p:sp>
    </p:spTree>
    <p:extLst>
      <p:ext uri="{BB962C8B-B14F-4D97-AF65-F5344CB8AC3E}">
        <p14:creationId xmlns:p14="http://schemas.microsoft.com/office/powerpoint/2010/main" val="39966959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54</a:t>
            </a:fld>
            <a:endParaRPr lang="en-US"/>
          </a:p>
        </p:txBody>
      </p:sp>
    </p:spTree>
    <p:extLst>
      <p:ext uri="{BB962C8B-B14F-4D97-AF65-F5344CB8AC3E}">
        <p14:creationId xmlns:p14="http://schemas.microsoft.com/office/powerpoint/2010/main" val="11813089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55</a:t>
            </a:fld>
            <a:endParaRPr lang="en-US"/>
          </a:p>
        </p:txBody>
      </p:sp>
    </p:spTree>
    <p:extLst>
      <p:ext uri="{BB962C8B-B14F-4D97-AF65-F5344CB8AC3E}">
        <p14:creationId xmlns:p14="http://schemas.microsoft.com/office/powerpoint/2010/main" val="12593231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56</a:t>
            </a:fld>
            <a:endParaRPr lang="en-US"/>
          </a:p>
        </p:txBody>
      </p:sp>
    </p:spTree>
    <p:extLst>
      <p:ext uri="{BB962C8B-B14F-4D97-AF65-F5344CB8AC3E}">
        <p14:creationId xmlns:p14="http://schemas.microsoft.com/office/powerpoint/2010/main" val="31294941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57</a:t>
            </a:fld>
            <a:endParaRPr lang="en-US"/>
          </a:p>
        </p:txBody>
      </p:sp>
    </p:spTree>
    <p:extLst>
      <p:ext uri="{BB962C8B-B14F-4D97-AF65-F5344CB8AC3E}">
        <p14:creationId xmlns:p14="http://schemas.microsoft.com/office/powerpoint/2010/main" val="23137568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58</a:t>
            </a:fld>
            <a:endParaRPr lang="en-US"/>
          </a:p>
        </p:txBody>
      </p:sp>
    </p:spTree>
    <p:extLst>
      <p:ext uri="{BB962C8B-B14F-4D97-AF65-F5344CB8AC3E}">
        <p14:creationId xmlns:p14="http://schemas.microsoft.com/office/powerpoint/2010/main" val="26415983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59</a:t>
            </a:fld>
            <a:endParaRPr lang="en-US"/>
          </a:p>
        </p:txBody>
      </p:sp>
    </p:spTree>
    <p:extLst>
      <p:ext uri="{BB962C8B-B14F-4D97-AF65-F5344CB8AC3E}">
        <p14:creationId xmlns:p14="http://schemas.microsoft.com/office/powerpoint/2010/main" val="17450464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60</a:t>
            </a:fld>
            <a:endParaRPr lang="en-US"/>
          </a:p>
        </p:txBody>
      </p:sp>
    </p:spTree>
    <p:extLst>
      <p:ext uri="{BB962C8B-B14F-4D97-AF65-F5344CB8AC3E}">
        <p14:creationId xmlns:p14="http://schemas.microsoft.com/office/powerpoint/2010/main" val="1138566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7</a:t>
            </a:fld>
            <a:endParaRPr lang="en-US"/>
          </a:p>
        </p:txBody>
      </p:sp>
    </p:spTree>
    <p:extLst>
      <p:ext uri="{BB962C8B-B14F-4D97-AF65-F5344CB8AC3E}">
        <p14:creationId xmlns:p14="http://schemas.microsoft.com/office/powerpoint/2010/main" val="12898943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61</a:t>
            </a:fld>
            <a:endParaRPr lang="en-US"/>
          </a:p>
        </p:txBody>
      </p:sp>
    </p:spTree>
    <p:extLst>
      <p:ext uri="{BB962C8B-B14F-4D97-AF65-F5344CB8AC3E}">
        <p14:creationId xmlns:p14="http://schemas.microsoft.com/office/powerpoint/2010/main" val="15754183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62</a:t>
            </a:fld>
            <a:endParaRPr lang="en-US"/>
          </a:p>
        </p:txBody>
      </p:sp>
    </p:spTree>
    <p:extLst>
      <p:ext uri="{BB962C8B-B14F-4D97-AF65-F5344CB8AC3E}">
        <p14:creationId xmlns:p14="http://schemas.microsoft.com/office/powerpoint/2010/main" val="5632526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63</a:t>
            </a:fld>
            <a:endParaRPr lang="en-US"/>
          </a:p>
        </p:txBody>
      </p:sp>
    </p:spTree>
    <p:extLst>
      <p:ext uri="{BB962C8B-B14F-4D97-AF65-F5344CB8AC3E}">
        <p14:creationId xmlns:p14="http://schemas.microsoft.com/office/powerpoint/2010/main" val="32408920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64</a:t>
            </a:fld>
            <a:endParaRPr lang="en-US"/>
          </a:p>
        </p:txBody>
      </p:sp>
    </p:spTree>
    <p:extLst>
      <p:ext uri="{BB962C8B-B14F-4D97-AF65-F5344CB8AC3E}">
        <p14:creationId xmlns:p14="http://schemas.microsoft.com/office/powerpoint/2010/main" val="15427484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65</a:t>
            </a:fld>
            <a:endParaRPr lang="en-US"/>
          </a:p>
        </p:txBody>
      </p:sp>
    </p:spTree>
    <p:extLst>
      <p:ext uri="{BB962C8B-B14F-4D97-AF65-F5344CB8AC3E}">
        <p14:creationId xmlns:p14="http://schemas.microsoft.com/office/powerpoint/2010/main" val="22456265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66</a:t>
            </a:fld>
            <a:endParaRPr lang="en-US"/>
          </a:p>
        </p:txBody>
      </p:sp>
    </p:spTree>
    <p:extLst>
      <p:ext uri="{BB962C8B-B14F-4D97-AF65-F5344CB8AC3E}">
        <p14:creationId xmlns:p14="http://schemas.microsoft.com/office/powerpoint/2010/main" val="23795348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67</a:t>
            </a:fld>
            <a:endParaRPr lang="en-US"/>
          </a:p>
        </p:txBody>
      </p:sp>
    </p:spTree>
    <p:extLst>
      <p:ext uri="{BB962C8B-B14F-4D97-AF65-F5344CB8AC3E}">
        <p14:creationId xmlns:p14="http://schemas.microsoft.com/office/powerpoint/2010/main" val="19057465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As we saw in Chapter 2, one of the bits in the SREG (status register) is named T (temporary), which is used when we want to copy a bit of data from one GPR to another GPR. The BST (Bit Store from register to T) and BLD (Bit Load from T to register) instructions can be used to copy a bit of a register to a specific bit of another register. The "BST Rd, b" instruction stores bit b from Rd to the T flag, while the "BLD R </a:t>
            </a:r>
            <a:r>
              <a:rPr lang="en-US" sz="1200" kern="1200" baseline="0" dirty="0" err="1" smtClean="0">
                <a:solidFill>
                  <a:schemeClr val="tx1"/>
                </a:solidFill>
                <a:latin typeface="+mn-lt"/>
                <a:ea typeface="+mn-ea"/>
                <a:cs typeface="+mn-cs"/>
              </a:rPr>
              <a:t>r</a:t>
            </a:r>
            <a:r>
              <a:rPr lang="en-US" sz="1200" kern="1200" baseline="0" dirty="0" smtClean="0">
                <a:solidFill>
                  <a:schemeClr val="tx1"/>
                </a:solidFill>
                <a:latin typeface="+mn-lt"/>
                <a:ea typeface="+mn-ea"/>
                <a:cs typeface="+mn-cs"/>
              </a:rPr>
              <a:t> , b" instruction copies the T flag to bit b in register </a:t>
            </a:r>
            <a:r>
              <a:rPr lang="en-US" sz="1200" kern="1200" baseline="0" dirty="0" err="1" smtClean="0">
                <a:solidFill>
                  <a:schemeClr val="tx1"/>
                </a:solidFill>
                <a:latin typeface="+mn-lt"/>
                <a:ea typeface="+mn-ea"/>
                <a:cs typeface="+mn-cs"/>
              </a:rPr>
              <a:t>Rr</a:t>
            </a:r>
            <a:r>
              <a:rPr lang="en-US" sz="1200" kern="1200" baseline="0" dirty="0" smtClean="0">
                <a:solidFill>
                  <a:schemeClr val="tx1"/>
                </a:solidFill>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68</a:t>
            </a:fld>
            <a:endParaRPr lang="en-US"/>
          </a:p>
        </p:txBody>
      </p:sp>
    </p:spTree>
    <p:extLst>
      <p:ext uri="{BB962C8B-B14F-4D97-AF65-F5344CB8AC3E}">
        <p14:creationId xmlns:p14="http://schemas.microsoft.com/office/powerpoint/2010/main" val="223022300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0"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69</a:t>
            </a:fld>
            <a:endParaRPr lang="en-US"/>
          </a:p>
        </p:txBody>
      </p:sp>
    </p:spTree>
    <p:extLst>
      <p:ext uri="{BB962C8B-B14F-4D97-AF65-F5344CB8AC3E}">
        <p14:creationId xmlns:p14="http://schemas.microsoft.com/office/powerpoint/2010/main" val="179572311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70</a:t>
            </a:fld>
            <a:endParaRPr lang="en-US"/>
          </a:p>
        </p:txBody>
      </p:sp>
    </p:spTree>
    <p:extLst>
      <p:ext uri="{BB962C8B-B14F-4D97-AF65-F5344CB8AC3E}">
        <p14:creationId xmlns:p14="http://schemas.microsoft.com/office/powerpoint/2010/main" val="29206441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8</a:t>
            </a:fld>
            <a:endParaRPr lang="en-US"/>
          </a:p>
        </p:txBody>
      </p:sp>
    </p:spTree>
    <p:extLst>
      <p:ext uri="{BB962C8B-B14F-4D97-AF65-F5344CB8AC3E}">
        <p14:creationId xmlns:p14="http://schemas.microsoft.com/office/powerpoint/2010/main" val="136142314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71</a:t>
            </a:fld>
            <a:endParaRPr lang="en-US"/>
          </a:p>
        </p:txBody>
      </p:sp>
    </p:spTree>
    <p:extLst>
      <p:ext uri="{BB962C8B-B14F-4D97-AF65-F5344CB8AC3E}">
        <p14:creationId xmlns:p14="http://schemas.microsoft.com/office/powerpoint/2010/main" val="31058393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72</a:t>
            </a:fld>
            <a:endParaRPr lang="en-US"/>
          </a:p>
        </p:txBody>
      </p:sp>
    </p:spTree>
    <p:extLst>
      <p:ext uri="{BB962C8B-B14F-4D97-AF65-F5344CB8AC3E}">
        <p14:creationId xmlns:p14="http://schemas.microsoft.com/office/powerpoint/2010/main" val="7288477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73</a:t>
            </a:fld>
            <a:endParaRPr lang="en-US"/>
          </a:p>
        </p:txBody>
      </p:sp>
    </p:spTree>
    <p:extLst>
      <p:ext uri="{BB962C8B-B14F-4D97-AF65-F5344CB8AC3E}">
        <p14:creationId xmlns:p14="http://schemas.microsoft.com/office/powerpoint/2010/main" val="11077434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0"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74</a:t>
            </a:fld>
            <a:endParaRPr lang="en-US"/>
          </a:p>
        </p:txBody>
      </p:sp>
    </p:spTree>
    <p:extLst>
      <p:ext uri="{BB962C8B-B14F-4D97-AF65-F5344CB8AC3E}">
        <p14:creationId xmlns:p14="http://schemas.microsoft.com/office/powerpoint/2010/main" val="215584560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75</a:t>
            </a:fld>
            <a:endParaRPr lang="en-US"/>
          </a:p>
        </p:txBody>
      </p:sp>
    </p:spTree>
    <p:extLst>
      <p:ext uri="{BB962C8B-B14F-4D97-AF65-F5344CB8AC3E}">
        <p14:creationId xmlns:p14="http://schemas.microsoft.com/office/powerpoint/2010/main" val="167884914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76</a:t>
            </a:fld>
            <a:endParaRPr lang="en-US"/>
          </a:p>
        </p:txBody>
      </p:sp>
    </p:spTree>
    <p:extLst>
      <p:ext uri="{BB962C8B-B14F-4D97-AF65-F5344CB8AC3E}">
        <p14:creationId xmlns:p14="http://schemas.microsoft.com/office/powerpoint/2010/main" val="4513048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77</a:t>
            </a:fld>
            <a:endParaRPr lang="en-US"/>
          </a:p>
        </p:txBody>
      </p:sp>
    </p:spTree>
    <p:extLst>
      <p:ext uri="{BB962C8B-B14F-4D97-AF65-F5344CB8AC3E}">
        <p14:creationId xmlns:p14="http://schemas.microsoft.com/office/powerpoint/2010/main" val="71697894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78</a:t>
            </a:fld>
            <a:endParaRPr lang="en-US"/>
          </a:p>
        </p:txBody>
      </p:sp>
    </p:spTree>
    <p:extLst>
      <p:ext uri="{BB962C8B-B14F-4D97-AF65-F5344CB8AC3E}">
        <p14:creationId xmlns:p14="http://schemas.microsoft.com/office/powerpoint/2010/main" val="124143042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79</a:t>
            </a:fld>
            <a:endParaRPr lang="en-US"/>
          </a:p>
        </p:txBody>
      </p:sp>
    </p:spTree>
    <p:extLst>
      <p:ext uri="{BB962C8B-B14F-4D97-AF65-F5344CB8AC3E}">
        <p14:creationId xmlns:p14="http://schemas.microsoft.com/office/powerpoint/2010/main" val="36053265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80</a:t>
            </a:fld>
            <a:endParaRPr lang="en-US"/>
          </a:p>
        </p:txBody>
      </p:sp>
    </p:spTree>
    <p:extLst>
      <p:ext uri="{BB962C8B-B14F-4D97-AF65-F5344CB8AC3E}">
        <p14:creationId xmlns:p14="http://schemas.microsoft.com/office/powerpoint/2010/main" val="2348007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9</a:t>
            </a:fld>
            <a:endParaRPr lang="en-US"/>
          </a:p>
        </p:txBody>
      </p:sp>
    </p:spTree>
    <p:extLst>
      <p:ext uri="{BB962C8B-B14F-4D97-AF65-F5344CB8AC3E}">
        <p14:creationId xmlns:p14="http://schemas.microsoft.com/office/powerpoint/2010/main" val="56830488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81</a:t>
            </a:fld>
            <a:endParaRPr lang="en-US"/>
          </a:p>
        </p:txBody>
      </p:sp>
    </p:spTree>
    <p:extLst>
      <p:ext uri="{BB962C8B-B14F-4D97-AF65-F5344CB8AC3E}">
        <p14:creationId xmlns:p14="http://schemas.microsoft.com/office/powerpoint/2010/main" val="155946758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82</a:t>
            </a:fld>
            <a:endParaRPr lang="en-US"/>
          </a:p>
        </p:txBody>
      </p:sp>
    </p:spTree>
    <p:extLst>
      <p:ext uri="{BB962C8B-B14F-4D97-AF65-F5344CB8AC3E}">
        <p14:creationId xmlns:p14="http://schemas.microsoft.com/office/powerpoint/2010/main" val="221253404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83</a:t>
            </a:fld>
            <a:endParaRPr lang="en-US"/>
          </a:p>
        </p:txBody>
      </p:sp>
    </p:spTree>
    <p:extLst>
      <p:ext uri="{BB962C8B-B14F-4D97-AF65-F5344CB8AC3E}">
        <p14:creationId xmlns:p14="http://schemas.microsoft.com/office/powerpoint/2010/main" val="7103969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84</a:t>
            </a:fld>
            <a:endParaRPr lang="en-US"/>
          </a:p>
        </p:txBody>
      </p:sp>
    </p:spTree>
    <p:extLst>
      <p:ext uri="{BB962C8B-B14F-4D97-AF65-F5344CB8AC3E}">
        <p14:creationId xmlns:p14="http://schemas.microsoft.com/office/powerpoint/2010/main" val="32798729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85</a:t>
            </a:fld>
            <a:endParaRPr lang="en-US"/>
          </a:p>
        </p:txBody>
      </p:sp>
    </p:spTree>
    <p:extLst>
      <p:ext uri="{BB962C8B-B14F-4D97-AF65-F5344CB8AC3E}">
        <p14:creationId xmlns:p14="http://schemas.microsoft.com/office/powerpoint/2010/main" val="225678870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86</a:t>
            </a:fld>
            <a:endParaRPr lang="en-US"/>
          </a:p>
        </p:txBody>
      </p:sp>
    </p:spTree>
    <p:extLst>
      <p:ext uri="{BB962C8B-B14F-4D97-AF65-F5344CB8AC3E}">
        <p14:creationId xmlns:p14="http://schemas.microsoft.com/office/powerpoint/2010/main" val="374318332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87</a:t>
            </a:fld>
            <a:endParaRPr lang="en-US"/>
          </a:p>
        </p:txBody>
      </p:sp>
    </p:spTree>
    <p:extLst>
      <p:ext uri="{BB962C8B-B14F-4D97-AF65-F5344CB8AC3E}">
        <p14:creationId xmlns:p14="http://schemas.microsoft.com/office/powerpoint/2010/main" val="50380624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88</a:t>
            </a:fld>
            <a:endParaRPr lang="en-US"/>
          </a:p>
        </p:txBody>
      </p:sp>
    </p:spTree>
    <p:extLst>
      <p:ext uri="{BB962C8B-B14F-4D97-AF65-F5344CB8AC3E}">
        <p14:creationId xmlns:p14="http://schemas.microsoft.com/office/powerpoint/2010/main" val="42350325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baseline="0" dirty="0" smtClean="0">
                <a:solidFill>
                  <a:schemeClr val="tx1"/>
                </a:solidFill>
                <a:latin typeface="+mn-lt"/>
                <a:ea typeface="+mn-ea"/>
                <a:cs typeface="+mn-cs"/>
              </a:rPr>
              <a:t>EEPROM Read Enable (EERE</a:t>
            </a:r>
            <a:r>
              <a:rPr lang="en-US" sz="1200" b="0" kern="1200" baseline="0" dirty="0" smtClean="0">
                <a:solidFill>
                  <a:schemeClr val="tx1"/>
                </a:solidFill>
                <a:latin typeface="+mn-lt"/>
                <a:ea typeface="+mn-ea"/>
                <a:cs typeface="+mn-cs"/>
              </a:rPr>
              <a:t>): Setting this bit to one will cause a read </a:t>
            </a:r>
            <a:r>
              <a:rPr lang="en-US" sz="1200" kern="1200" baseline="0" dirty="0" smtClean="0">
                <a:solidFill>
                  <a:schemeClr val="tx1"/>
                </a:solidFill>
                <a:latin typeface="+mn-lt"/>
                <a:ea typeface="+mn-ea"/>
                <a:cs typeface="+mn-cs"/>
              </a:rPr>
              <a:t>operation if EEWE is zero. When a read operation starts, one byte of EEPROM will be read into the EEPROM Data Register (EEDR). The EEAR register specifies the address of the desired byte.</a:t>
            </a:r>
          </a:p>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89</a:t>
            </a:fld>
            <a:endParaRPr lang="en-US"/>
          </a:p>
        </p:txBody>
      </p:sp>
    </p:spTree>
    <p:extLst>
      <p:ext uri="{BB962C8B-B14F-4D97-AF65-F5344CB8AC3E}">
        <p14:creationId xmlns:p14="http://schemas.microsoft.com/office/powerpoint/2010/main" val="296457829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90</a:t>
            </a:fld>
            <a:endParaRPr lang="en-US"/>
          </a:p>
        </p:txBody>
      </p:sp>
    </p:spTree>
    <p:extLst>
      <p:ext uri="{BB962C8B-B14F-4D97-AF65-F5344CB8AC3E}">
        <p14:creationId xmlns:p14="http://schemas.microsoft.com/office/powerpoint/2010/main" val="755643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In Chapter 2, we used the following instructions to make the stack pointer refer to the last location of the memory:</a:t>
            </a:r>
          </a:p>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10</a:t>
            </a:fld>
            <a:endParaRPr lang="en-US"/>
          </a:p>
        </p:txBody>
      </p:sp>
    </p:spTree>
    <p:extLst>
      <p:ext uri="{BB962C8B-B14F-4D97-AF65-F5344CB8AC3E}">
        <p14:creationId xmlns:p14="http://schemas.microsoft.com/office/powerpoint/2010/main" val="7227050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91</a:t>
            </a:fld>
            <a:endParaRPr lang="en-US"/>
          </a:p>
        </p:txBody>
      </p:sp>
    </p:spTree>
    <p:extLst>
      <p:ext uri="{BB962C8B-B14F-4D97-AF65-F5344CB8AC3E}">
        <p14:creationId xmlns:p14="http://schemas.microsoft.com/office/powerpoint/2010/main" val="292013913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92</a:t>
            </a:fld>
            <a:endParaRPr lang="en-US"/>
          </a:p>
        </p:txBody>
      </p:sp>
    </p:spTree>
    <p:extLst>
      <p:ext uri="{BB962C8B-B14F-4D97-AF65-F5344CB8AC3E}">
        <p14:creationId xmlns:p14="http://schemas.microsoft.com/office/powerpoint/2010/main" val="31363610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93</a:t>
            </a:fld>
            <a:endParaRPr lang="en-US"/>
          </a:p>
        </p:txBody>
      </p:sp>
    </p:spTree>
    <p:extLst>
      <p:ext uri="{BB962C8B-B14F-4D97-AF65-F5344CB8AC3E}">
        <p14:creationId xmlns:p14="http://schemas.microsoft.com/office/powerpoint/2010/main" val="426408064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94</a:t>
            </a:fld>
            <a:endParaRPr lang="en-US"/>
          </a:p>
        </p:txBody>
      </p:sp>
    </p:spTree>
    <p:extLst>
      <p:ext uri="{BB962C8B-B14F-4D97-AF65-F5344CB8AC3E}">
        <p14:creationId xmlns:p14="http://schemas.microsoft.com/office/powerpoint/2010/main" val="425243261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95</a:t>
            </a:fld>
            <a:endParaRPr lang="en-US"/>
          </a:p>
        </p:txBody>
      </p:sp>
    </p:spTree>
    <p:extLst>
      <p:ext uri="{BB962C8B-B14F-4D97-AF65-F5344CB8AC3E}">
        <p14:creationId xmlns:p14="http://schemas.microsoft.com/office/powerpoint/2010/main" val="424737829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96</a:t>
            </a:fld>
            <a:endParaRPr lang="en-US"/>
          </a:p>
        </p:txBody>
      </p:sp>
    </p:spTree>
    <p:extLst>
      <p:ext uri="{BB962C8B-B14F-4D97-AF65-F5344CB8AC3E}">
        <p14:creationId xmlns:p14="http://schemas.microsoft.com/office/powerpoint/2010/main" val="55195703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97</a:t>
            </a:fld>
            <a:endParaRPr lang="en-US"/>
          </a:p>
        </p:txBody>
      </p:sp>
    </p:spTree>
    <p:extLst>
      <p:ext uri="{BB962C8B-B14F-4D97-AF65-F5344CB8AC3E}">
        <p14:creationId xmlns:p14="http://schemas.microsoft.com/office/powerpoint/2010/main" val="68341195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98</a:t>
            </a:fld>
            <a:endParaRPr lang="en-US"/>
          </a:p>
        </p:txBody>
      </p:sp>
    </p:spTree>
    <p:extLst>
      <p:ext uri="{BB962C8B-B14F-4D97-AF65-F5344CB8AC3E}">
        <p14:creationId xmlns:p14="http://schemas.microsoft.com/office/powerpoint/2010/main" val="262819083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99</a:t>
            </a:fld>
            <a:endParaRPr lang="en-US"/>
          </a:p>
        </p:txBody>
      </p:sp>
    </p:spTree>
    <p:extLst>
      <p:ext uri="{BB962C8B-B14F-4D97-AF65-F5344CB8AC3E}">
        <p14:creationId xmlns:p14="http://schemas.microsoft.com/office/powerpoint/2010/main" val="184616805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0C212D-6C9B-4350-814E-CEEB67F7221D}" type="slidenum">
              <a:rPr lang="en-US" smtClean="0"/>
              <a:pPr/>
              <a:t>100</a:t>
            </a:fld>
            <a:endParaRPr lang="en-US"/>
          </a:p>
        </p:txBody>
      </p:sp>
    </p:spTree>
    <p:extLst>
      <p:ext uri="{BB962C8B-B14F-4D97-AF65-F5344CB8AC3E}">
        <p14:creationId xmlns:p14="http://schemas.microsoft.com/office/powerpoint/2010/main" val="1460017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8330EC39-932F-4807-A02A-8010F2FFD845}" type="datetime1">
              <a:rPr lang="en-US" smtClean="0"/>
              <a:pPr/>
              <a:t>12/1/2022</a:t>
            </a:fld>
            <a:endParaRPr lang="en-US"/>
          </a:p>
        </p:txBody>
      </p:sp>
      <p:sp>
        <p:nvSpPr>
          <p:cNvPr id="17" name="Footer Placeholder 16"/>
          <p:cNvSpPr>
            <a:spLocks noGrp="1"/>
          </p:cNvSpPr>
          <p:nvPr>
            <p:ph type="ftr" sz="quarter" idx="11"/>
          </p:nvPr>
        </p:nvSpPr>
        <p:spPr/>
        <p:txBody>
          <a:bodyPr/>
          <a:lstStyle/>
          <a:p>
            <a:r>
              <a:rPr lang="en-US" smtClean="0"/>
              <a:t>mashhoun@iust.ac.ir                Iran Univ of Science &amp; Tech</a:t>
            </a:r>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4B2D966A-DDA2-4D5C-AB7E-451347EB0CDE}" type="slidenum">
              <a:rPr lang="en-US" smtClean="0"/>
              <a:pPr/>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8C957FA-E2E3-4D62-9200-813771E0D68F}" type="datetime1">
              <a:rPr lang="en-US" smtClean="0"/>
              <a:pPr/>
              <a:t>12/1/2022</a:t>
            </a:fld>
            <a:endParaRPr lang="en-US"/>
          </a:p>
        </p:txBody>
      </p:sp>
      <p:sp>
        <p:nvSpPr>
          <p:cNvPr id="5" name="Footer Placeholder 4"/>
          <p:cNvSpPr>
            <a:spLocks noGrp="1"/>
          </p:cNvSpPr>
          <p:nvPr>
            <p:ph type="ftr" sz="quarter" idx="11"/>
          </p:nvPr>
        </p:nvSpPr>
        <p:spPr/>
        <p:txBody>
          <a:bodyPr/>
          <a:lstStyle/>
          <a:p>
            <a:r>
              <a:rPr lang="en-US" smtClean="0"/>
              <a:t>mashhoun@iust.ac.ir                Iran Univ of Science &amp; Tech</a:t>
            </a:r>
            <a:endParaRPr lang="en-US"/>
          </a:p>
        </p:txBody>
      </p:sp>
      <p:sp>
        <p:nvSpPr>
          <p:cNvPr id="6" name="Slide Number Placeholder 5"/>
          <p:cNvSpPr>
            <a:spLocks noGrp="1"/>
          </p:cNvSpPr>
          <p:nvPr>
            <p:ph type="sldNum" sz="quarter" idx="12"/>
          </p:nvPr>
        </p:nvSpPr>
        <p:spPr/>
        <p:txBody>
          <a:bodyPr/>
          <a:lstStyle/>
          <a:p>
            <a:fld id="{4B2D966A-DDA2-4D5C-AB7E-451347EB0CD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29ECC0D6-D658-4AFC-B9D9-931FB4F26D60}" type="datetime1">
              <a:rPr lang="en-US" smtClean="0"/>
              <a:pPr/>
              <a:t>12/1/2022</a:t>
            </a:fld>
            <a:endParaRPr lang="en-US"/>
          </a:p>
        </p:txBody>
      </p:sp>
      <p:sp>
        <p:nvSpPr>
          <p:cNvPr id="5" name="Footer Placeholder 4"/>
          <p:cNvSpPr>
            <a:spLocks noGrp="1"/>
          </p:cNvSpPr>
          <p:nvPr>
            <p:ph type="ftr" sz="quarter" idx="11"/>
          </p:nvPr>
        </p:nvSpPr>
        <p:spPr/>
        <p:txBody>
          <a:bodyPr/>
          <a:lstStyle/>
          <a:p>
            <a:r>
              <a:rPr lang="en-US" smtClean="0"/>
              <a:t>mashhoun@iust.ac.ir                Iran Univ of Science &amp; Tech</a:t>
            </a:r>
            <a:endParaRPr lang="en-US"/>
          </a:p>
        </p:txBody>
      </p:sp>
      <p:sp>
        <p:nvSpPr>
          <p:cNvPr id="6" name="Slide Number Placeholder 5"/>
          <p:cNvSpPr>
            <a:spLocks noGrp="1"/>
          </p:cNvSpPr>
          <p:nvPr>
            <p:ph type="sldNum" sz="quarter" idx="12"/>
          </p:nvPr>
        </p:nvSpPr>
        <p:spPr/>
        <p:txBody>
          <a:bodyPr/>
          <a:lstStyle/>
          <a:p>
            <a:fld id="{4B2D966A-DDA2-4D5C-AB7E-451347EB0CD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4B31949D-004A-43A2-893B-C3066D9AC3E3}" type="datetime1">
              <a:rPr lang="en-US" smtClean="0"/>
              <a:pPr/>
              <a:t>12/1/2022</a:t>
            </a:fld>
            <a:endParaRPr lang="en-US"/>
          </a:p>
        </p:txBody>
      </p:sp>
      <p:sp>
        <p:nvSpPr>
          <p:cNvPr id="5" name="Footer Placeholder 4"/>
          <p:cNvSpPr>
            <a:spLocks noGrp="1"/>
          </p:cNvSpPr>
          <p:nvPr>
            <p:ph type="ftr" sz="quarter" idx="11"/>
          </p:nvPr>
        </p:nvSpPr>
        <p:spPr/>
        <p:txBody>
          <a:bodyPr/>
          <a:lstStyle/>
          <a:p>
            <a:r>
              <a:rPr lang="en-US" smtClean="0"/>
              <a:t>mashhoun@iust.ac.ir                Iran Univ of Science &amp; Tech</a:t>
            </a:r>
            <a:endParaRPr lang="en-US"/>
          </a:p>
        </p:txBody>
      </p:sp>
      <p:sp>
        <p:nvSpPr>
          <p:cNvPr id="6" name="Slide Number Placeholder 5"/>
          <p:cNvSpPr>
            <a:spLocks noGrp="1"/>
          </p:cNvSpPr>
          <p:nvPr>
            <p:ph type="sldNum" sz="quarter" idx="12"/>
          </p:nvPr>
        </p:nvSpPr>
        <p:spPr/>
        <p:txBody>
          <a:bodyPr/>
          <a:lstStyle/>
          <a:p>
            <a:fld id="{4B2D966A-DDA2-4D5C-AB7E-451347EB0CDE}" type="slidenum">
              <a:rPr lang="en-US" smtClean="0"/>
              <a:pPr/>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AB08416F-AA27-4391-BAAB-6D70CC81C459}" type="datetime1">
              <a:rPr lang="en-US" smtClean="0"/>
              <a:pPr/>
              <a:t>12/1/2022</a:t>
            </a:fld>
            <a:endParaRPr lang="en-US"/>
          </a:p>
        </p:txBody>
      </p:sp>
      <p:sp>
        <p:nvSpPr>
          <p:cNvPr id="5" name="Footer Placeholder 4"/>
          <p:cNvSpPr>
            <a:spLocks noGrp="1"/>
          </p:cNvSpPr>
          <p:nvPr>
            <p:ph type="ftr" sz="quarter" idx="11"/>
          </p:nvPr>
        </p:nvSpPr>
        <p:spPr>
          <a:xfrm>
            <a:off x="800100" y="6172200"/>
            <a:ext cx="4000500" cy="457200"/>
          </a:xfrm>
        </p:spPr>
        <p:txBody>
          <a:bodyPr/>
          <a:lstStyle/>
          <a:p>
            <a:r>
              <a:rPr lang="en-US" smtClean="0"/>
              <a:t>mashhoun@iust.ac.ir                Iran Univ of Science &amp; Tech</a:t>
            </a:r>
            <a:endParaRPr lang="en-US"/>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4B2D966A-DDA2-4D5C-AB7E-451347EB0CDE}"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4869399E-A629-4DB2-BF98-59641DFD792B}" type="datetime1">
              <a:rPr lang="en-US" smtClean="0"/>
              <a:pPr/>
              <a:t>12/1/2022</a:t>
            </a:fld>
            <a:endParaRPr lang="en-US"/>
          </a:p>
        </p:txBody>
      </p:sp>
      <p:sp>
        <p:nvSpPr>
          <p:cNvPr id="6" name="Footer Placeholder 5"/>
          <p:cNvSpPr>
            <a:spLocks noGrp="1"/>
          </p:cNvSpPr>
          <p:nvPr>
            <p:ph type="ftr" sz="quarter" idx="11"/>
          </p:nvPr>
        </p:nvSpPr>
        <p:spPr/>
        <p:txBody>
          <a:bodyPr/>
          <a:lstStyle/>
          <a:p>
            <a:r>
              <a:rPr lang="en-US" smtClean="0"/>
              <a:t>mashhoun@iust.ac.ir                Iran Univ of Science &amp; Tech</a:t>
            </a:r>
            <a:endParaRPr lang="en-US"/>
          </a:p>
        </p:txBody>
      </p:sp>
      <p:sp>
        <p:nvSpPr>
          <p:cNvPr id="7" name="Slide Number Placeholder 6"/>
          <p:cNvSpPr>
            <a:spLocks noGrp="1"/>
          </p:cNvSpPr>
          <p:nvPr>
            <p:ph type="sldNum" sz="quarter" idx="12"/>
          </p:nvPr>
        </p:nvSpPr>
        <p:spPr/>
        <p:txBody>
          <a:bodyPr/>
          <a:lstStyle/>
          <a:p>
            <a:fld id="{4B2D966A-DDA2-4D5C-AB7E-451347EB0CDE}" type="slidenum">
              <a:rPr lang="en-US" smtClean="0"/>
              <a:pPr/>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D710E0D4-E650-4C5A-8506-1FE3C30E8CD4}" type="datetime1">
              <a:rPr lang="en-US" smtClean="0"/>
              <a:pPr/>
              <a:t>12/1/2022</a:t>
            </a:fld>
            <a:endParaRPr lang="en-US"/>
          </a:p>
        </p:txBody>
      </p:sp>
      <p:sp>
        <p:nvSpPr>
          <p:cNvPr id="8" name="Footer Placeholder 7"/>
          <p:cNvSpPr>
            <a:spLocks noGrp="1"/>
          </p:cNvSpPr>
          <p:nvPr>
            <p:ph type="ftr" sz="quarter" idx="11"/>
          </p:nvPr>
        </p:nvSpPr>
        <p:spPr/>
        <p:txBody>
          <a:bodyPr/>
          <a:lstStyle/>
          <a:p>
            <a:r>
              <a:rPr lang="en-US" smtClean="0"/>
              <a:t>mashhoun@iust.ac.ir                Iran Univ of Science &amp; Tech</a:t>
            </a:r>
            <a:endParaRPr lang="en-US"/>
          </a:p>
        </p:txBody>
      </p:sp>
      <p:sp>
        <p:nvSpPr>
          <p:cNvPr id="9" name="Slide Number Placeholder 8"/>
          <p:cNvSpPr>
            <a:spLocks noGrp="1"/>
          </p:cNvSpPr>
          <p:nvPr>
            <p:ph type="sldNum" sz="quarter" idx="12"/>
          </p:nvPr>
        </p:nvSpPr>
        <p:spPr/>
        <p:txBody>
          <a:bodyPr/>
          <a:lstStyle/>
          <a:p>
            <a:fld id="{4B2D966A-DDA2-4D5C-AB7E-451347EB0CDE}" type="slidenum">
              <a:rPr lang="en-US" smtClean="0"/>
              <a:pPr/>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872ABC8D-5A6B-4F98-84A1-0CC519664CB1}" type="datetime1">
              <a:rPr lang="en-US" smtClean="0"/>
              <a:pPr/>
              <a:t>12/1/2022</a:t>
            </a:fld>
            <a:endParaRPr lang="en-US"/>
          </a:p>
        </p:txBody>
      </p:sp>
      <p:sp>
        <p:nvSpPr>
          <p:cNvPr id="4" name="Footer Placeholder 3"/>
          <p:cNvSpPr>
            <a:spLocks noGrp="1"/>
          </p:cNvSpPr>
          <p:nvPr>
            <p:ph type="ftr" sz="quarter" idx="11"/>
          </p:nvPr>
        </p:nvSpPr>
        <p:spPr/>
        <p:txBody>
          <a:bodyPr/>
          <a:lstStyle/>
          <a:p>
            <a:r>
              <a:rPr lang="en-US" smtClean="0"/>
              <a:t>mashhoun@iust.ac.ir                Iran Univ of Science &amp; Tech</a:t>
            </a:r>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2578FF-25E1-4A7D-857E-B64F5C173CAE}" type="datetime1">
              <a:rPr lang="en-US" smtClean="0"/>
              <a:pPr/>
              <a:t>12/1/2022</a:t>
            </a:fld>
            <a:endParaRPr lang="en-US"/>
          </a:p>
        </p:txBody>
      </p:sp>
      <p:sp>
        <p:nvSpPr>
          <p:cNvPr id="3" name="Footer Placeholder 2"/>
          <p:cNvSpPr>
            <a:spLocks noGrp="1"/>
          </p:cNvSpPr>
          <p:nvPr>
            <p:ph type="ftr" sz="quarter" idx="11"/>
          </p:nvPr>
        </p:nvSpPr>
        <p:spPr/>
        <p:txBody>
          <a:bodyPr/>
          <a:lstStyle/>
          <a:p>
            <a:r>
              <a:rPr lang="en-US" smtClean="0"/>
              <a:t>mashhoun@iust.ac.ir                Iran Univ of Science &amp; Tech</a:t>
            </a:r>
            <a:endParaRPr lang="en-US"/>
          </a:p>
        </p:txBody>
      </p:sp>
      <p:sp>
        <p:nvSpPr>
          <p:cNvPr id="4" name="Slide Number Placeholder 3"/>
          <p:cNvSpPr>
            <a:spLocks noGrp="1"/>
          </p:cNvSpPr>
          <p:nvPr>
            <p:ph type="sldNum" sz="quarter" idx="12"/>
          </p:nvPr>
        </p:nvSpPr>
        <p:spPr/>
        <p:txBody>
          <a:bodyPr/>
          <a:lstStyle/>
          <a:p>
            <a:fld id="{4B2D966A-DDA2-4D5C-AB7E-451347EB0CD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B5BD7395-C28C-4FAF-B3F5-961A640BC1EB}" type="datetime1">
              <a:rPr lang="en-US" smtClean="0"/>
              <a:pPr/>
              <a:t>12/1/2022</a:t>
            </a:fld>
            <a:endParaRPr lang="en-US"/>
          </a:p>
        </p:txBody>
      </p:sp>
      <p:sp>
        <p:nvSpPr>
          <p:cNvPr id="6" name="Footer Placeholder 5"/>
          <p:cNvSpPr>
            <a:spLocks noGrp="1"/>
          </p:cNvSpPr>
          <p:nvPr>
            <p:ph type="ftr" sz="quarter" idx="11"/>
          </p:nvPr>
        </p:nvSpPr>
        <p:spPr/>
        <p:txBody>
          <a:bodyPr/>
          <a:lstStyle/>
          <a:p>
            <a:r>
              <a:rPr lang="en-US" smtClean="0"/>
              <a:t>mashhoun@iust.ac.ir                Iran Univ of Science &amp; Tech</a:t>
            </a:r>
            <a:endParaRPr lang="en-US"/>
          </a:p>
        </p:txBody>
      </p:sp>
      <p:sp>
        <p:nvSpPr>
          <p:cNvPr id="7" name="Slide Number Placeholder 6"/>
          <p:cNvSpPr>
            <a:spLocks noGrp="1"/>
          </p:cNvSpPr>
          <p:nvPr>
            <p:ph type="sldNum" sz="quarter" idx="12"/>
          </p:nvPr>
        </p:nvSpPr>
        <p:spPr/>
        <p:txBody>
          <a:bodyPr/>
          <a:lstStyle/>
          <a:p>
            <a:fld id="{4B2D966A-DDA2-4D5C-AB7E-451347EB0CDE}" type="slidenum">
              <a:rPr lang="en-US" smtClean="0"/>
              <a:pPr/>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B8FB0A6D-ABFB-4EC5-93FB-EE647036665A}" type="datetime1">
              <a:rPr lang="en-US" smtClean="0"/>
              <a:pPr/>
              <a:t>12/1/2022</a:t>
            </a:fld>
            <a:endParaRPr lang="en-US"/>
          </a:p>
        </p:txBody>
      </p:sp>
      <p:sp>
        <p:nvSpPr>
          <p:cNvPr id="6" name="Footer Placeholder 5"/>
          <p:cNvSpPr>
            <a:spLocks noGrp="1"/>
          </p:cNvSpPr>
          <p:nvPr>
            <p:ph type="ftr" sz="quarter" idx="11"/>
          </p:nvPr>
        </p:nvSpPr>
        <p:spPr>
          <a:xfrm>
            <a:off x="914400" y="6172200"/>
            <a:ext cx="3886200" cy="457200"/>
          </a:xfrm>
        </p:spPr>
        <p:txBody>
          <a:bodyPr/>
          <a:lstStyle/>
          <a:p>
            <a:r>
              <a:rPr lang="en-US" smtClean="0"/>
              <a:t>mashhoun@iust.ac.ir                Iran Univ of Science &amp; Tech</a:t>
            </a:r>
            <a:endParaRPr lang="en-US"/>
          </a:p>
        </p:txBody>
      </p:sp>
      <p:sp>
        <p:nvSpPr>
          <p:cNvPr id="7" name="Slide Number Placeholder 6"/>
          <p:cNvSpPr>
            <a:spLocks noGrp="1"/>
          </p:cNvSpPr>
          <p:nvPr>
            <p:ph type="sldNum" sz="quarter" idx="12"/>
          </p:nvPr>
        </p:nvSpPr>
        <p:spPr>
          <a:xfrm>
            <a:off x="146304" y="6208776"/>
            <a:ext cx="457200" cy="457200"/>
          </a:xfrm>
        </p:spPr>
        <p:txBody>
          <a:bodyPr/>
          <a:lstStyle/>
          <a:p>
            <a:fld id="{4B2D966A-DDA2-4D5C-AB7E-451347EB0CDE}" type="slidenum">
              <a:rPr lang="en-US" smtClean="0"/>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F03059C5-FE81-4A1D-BBA9-7A976A293696}" type="datetime1">
              <a:rPr lang="en-US" smtClean="0"/>
              <a:pPr/>
              <a:t>12/1/2022</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smtClean="0"/>
              <a:t>mashhoun@iust.ac.ir                Iran Univ of Science &amp; Tech</a:t>
            </a:r>
            <a:endParaRPr lang="en-US"/>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4B2D966A-DDA2-4D5C-AB7E-451347EB0CD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0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0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8.jp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2.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75.jp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7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7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7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7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7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8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9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2844" y="3200400"/>
            <a:ext cx="9001156" cy="2085988"/>
          </a:xfrm>
        </p:spPr>
        <p:txBody>
          <a:bodyPr>
            <a:normAutofit/>
          </a:bodyPr>
          <a:lstStyle/>
          <a:p>
            <a:r>
              <a:rPr lang="en-US" dirty="0" smtClean="0"/>
              <a:t>Microprocessor Course</a:t>
            </a:r>
          </a:p>
          <a:p>
            <a:r>
              <a:rPr lang="en-US" dirty="0" smtClean="0"/>
              <a:t>Chapter 6</a:t>
            </a:r>
          </a:p>
          <a:p>
            <a:r>
              <a:rPr lang="en-US" dirty="0" smtClean="0"/>
              <a:t>AVR ADVANCED ASSEMBLY LANGUAGE PROGRAMMING</a:t>
            </a:r>
          </a:p>
          <a:p>
            <a:r>
              <a:rPr lang="en-US" dirty="0" smtClean="0"/>
              <a:t>Aban 1401</a:t>
            </a:r>
            <a:endParaRPr lang="en-US" dirty="0"/>
          </a:p>
        </p:txBody>
      </p:sp>
      <p:sp>
        <p:nvSpPr>
          <p:cNvPr id="2" name="Title 1"/>
          <p:cNvSpPr>
            <a:spLocks noGrp="1"/>
          </p:cNvSpPr>
          <p:nvPr>
            <p:ph type="ctrTitle"/>
          </p:nvPr>
        </p:nvSpPr>
        <p:spPr/>
        <p:txBody>
          <a:bodyPr/>
          <a:lstStyle/>
          <a:p>
            <a:r>
              <a:rPr lang="en-US" dirty="0" smtClean="0"/>
              <a:t>AVR Microcontroller</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2400" dirty="0" smtClean="0"/>
              <a:t>6.1 : INTRODUCING SOME MORE ASSEMBLER DIRECTIVES</a:t>
            </a:r>
          </a:p>
        </p:txBody>
      </p:sp>
      <p:sp>
        <p:nvSpPr>
          <p:cNvPr id="6" name="Content Placeholder 5"/>
          <p:cNvSpPr>
            <a:spLocks noGrp="1"/>
          </p:cNvSpPr>
          <p:nvPr>
            <p:ph sz="quarter" idx="1"/>
          </p:nvPr>
        </p:nvSpPr>
        <p:spPr>
          <a:xfrm>
            <a:off x="914400" y="1447800"/>
            <a:ext cx="7372376" cy="1481134"/>
          </a:xfrm>
        </p:spPr>
        <p:txBody>
          <a:bodyPr>
            <a:normAutofit/>
          </a:bodyPr>
          <a:lstStyle/>
          <a:p>
            <a:pPr marL="0" indent="0" algn="just">
              <a:spcBef>
                <a:spcPts val="0"/>
              </a:spcBef>
              <a:buNone/>
            </a:pPr>
            <a:r>
              <a:rPr lang="en-US" sz="2800" b="1" dirty="0" smtClean="0"/>
              <a:t>HIGH( ) and LOW( ) functions</a:t>
            </a:r>
          </a:p>
          <a:p>
            <a:pPr marL="0" indent="274320" algn="just">
              <a:spcBef>
                <a:spcPts val="0"/>
              </a:spcBef>
              <a:buNone/>
            </a:pPr>
            <a:r>
              <a:rPr lang="en-US" sz="2000" dirty="0" smtClean="0"/>
              <a:t>The HIGH( ) and LOW( ) functions give the higher and the lower bytes of a 16-bit value. For example, in the following program 0x55 and 0x44 are loaded into R16 and R17, respectively:</a:t>
            </a:r>
          </a:p>
          <a:p>
            <a:pPr marL="0" indent="274320" algn="just">
              <a:spcBef>
                <a:spcPts val="0"/>
              </a:spcBef>
              <a:buNone/>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10</a:t>
            </a:fld>
            <a:endParaRPr lang="en-US"/>
          </a:p>
        </p:txBody>
      </p:sp>
      <p:sp>
        <p:nvSpPr>
          <p:cNvPr id="7" name="Footer Placeholder 6"/>
          <p:cNvSpPr>
            <a:spLocks noGrp="1"/>
          </p:cNvSpPr>
          <p:nvPr>
            <p:ph type="ftr" sz="quarter" idx="11"/>
          </p:nvPr>
        </p:nvSpPr>
        <p:spPr/>
        <p:txBody>
          <a:bodyPr/>
          <a:lstStyle/>
          <a:p>
            <a:r>
              <a:rPr lang="en-US" smtClean="0"/>
              <a:t>mashhoun@iust.ac.ir                Iran Univ of Science &amp; Tech</a:t>
            </a:r>
            <a:endParaRPr lang="en-US"/>
          </a:p>
        </p:txBody>
      </p:sp>
      <p:pic>
        <p:nvPicPr>
          <p:cNvPr id="9218" name="Picture 2"/>
          <p:cNvPicPr>
            <a:picLocks noChangeAspect="1" noChangeArrowheads="1"/>
          </p:cNvPicPr>
          <p:nvPr/>
        </p:nvPicPr>
        <p:blipFill>
          <a:blip r:embed="rId3" cstate="print"/>
          <a:srcRect/>
          <a:stretch>
            <a:fillRect/>
          </a:stretch>
        </p:blipFill>
        <p:spPr bwMode="auto">
          <a:xfrm>
            <a:off x="5324501" y="2571744"/>
            <a:ext cx="2962275" cy="1838325"/>
          </a:xfrm>
          <a:prstGeom prst="rect">
            <a:avLst/>
          </a:prstGeom>
          <a:noFill/>
          <a:ln w="9525">
            <a:noFill/>
            <a:miter lim="800000"/>
            <a:headEnd/>
            <a:tailEnd/>
          </a:ln>
          <a:effectLst/>
        </p:spPr>
      </p:pic>
      <p:pic>
        <p:nvPicPr>
          <p:cNvPr id="9219" name="Picture 3"/>
          <p:cNvPicPr>
            <a:picLocks noChangeAspect="1" noChangeArrowheads="1"/>
          </p:cNvPicPr>
          <p:nvPr/>
        </p:nvPicPr>
        <p:blipFill>
          <a:blip r:embed="rId4" cstate="print"/>
          <a:srcRect/>
          <a:stretch>
            <a:fillRect/>
          </a:stretch>
        </p:blipFill>
        <p:spPr bwMode="auto">
          <a:xfrm>
            <a:off x="1000100" y="2928934"/>
            <a:ext cx="3960000" cy="637895"/>
          </a:xfrm>
          <a:prstGeom prst="rect">
            <a:avLst/>
          </a:prstGeom>
          <a:noFill/>
          <a:ln w="9525">
            <a:noFill/>
            <a:miter lim="800000"/>
            <a:headEnd/>
            <a:tailEnd/>
          </a:ln>
          <a:effectLst/>
        </p:spPr>
      </p:pic>
      <p:sp>
        <p:nvSpPr>
          <p:cNvPr id="9" name="Content Placeholder 5"/>
          <p:cNvSpPr txBox="1">
            <a:spLocks/>
          </p:cNvSpPr>
          <p:nvPr/>
        </p:nvSpPr>
        <p:spPr>
          <a:xfrm>
            <a:off x="928662" y="3643314"/>
            <a:ext cx="4286280" cy="1123944"/>
          </a:xfrm>
          <a:prstGeom prst="rect">
            <a:avLst/>
          </a:prstGeom>
        </p:spPr>
        <p:txBody>
          <a:bodyPr vert="horz">
            <a:normAutofit/>
          </a:bodyPr>
          <a:lstStyle/>
          <a:p>
            <a:r>
              <a:rPr lang="en-US" sz="2000" dirty="0" smtClean="0"/>
              <a:t>In Chapter 2, we used the following instructions to make the stack pointer refer to the last location of the memory:</a:t>
            </a:r>
          </a:p>
          <a:p>
            <a:pPr marL="0" marR="0" lvl="0" indent="274320" algn="just" defTabSz="914400" rtl="0" eaLnBrk="1" fontAlgn="auto" latinLnBrk="0" hangingPunct="1">
              <a:lnSpc>
                <a:spcPct val="100000"/>
              </a:lnSpc>
              <a:spcBef>
                <a:spcPts val="0"/>
              </a:spcBef>
              <a:spcAft>
                <a:spcPts val="0"/>
              </a:spcAft>
              <a:buClr>
                <a:schemeClr val="accent1"/>
              </a:buClr>
              <a:buSzPct val="85000"/>
              <a:buFont typeface="Wingdings 2"/>
              <a:buNone/>
              <a:tabLst/>
              <a:defRPr/>
            </a:pPr>
            <a:endParaRPr kumimoji="0" lang="en-US" sz="20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9220" name="Picture 4"/>
          <p:cNvPicPr>
            <a:picLocks noChangeAspect="1" noChangeArrowheads="1"/>
          </p:cNvPicPr>
          <p:nvPr/>
        </p:nvPicPr>
        <p:blipFill>
          <a:blip r:embed="rId5" cstate="print"/>
          <a:srcRect/>
          <a:stretch>
            <a:fillRect/>
          </a:stretch>
        </p:blipFill>
        <p:spPr bwMode="auto">
          <a:xfrm>
            <a:off x="1020958" y="4749915"/>
            <a:ext cx="6480000" cy="103653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3100" b="1" dirty="0" smtClean="0"/>
              <a:t>6.7 CHECKSUM  AND SUNROUTINES</a:t>
            </a:r>
            <a:endParaRPr lang="en-US" sz="3100" dirty="0" smtClean="0"/>
          </a:p>
        </p:txBody>
      </p:sp>
      <p:sp>
        <p:nvSpPr>
          <p:cNvPr id="6" name="Content Placeholder 5"/>
          <p:cNvSpPr>
            <a:spLocks noGrp="1"/>
          </p:cNvSpPr>
          <p:nvPr>
            <p:ph sz="quarter" idx="1"/>
          </p:nvPr>
        </p:nvSpPr>
        <p:spPr>
          <a:xfrm>
            <a:off x="914400" y="1447800"/>
            <a:ext cx="7372376" cy="4624406"/>
          </a:xfrm>
        </p:spPr>
        <p:txBody>
          <a:bodyPr>
            <a:normAutofit/>
          </a:bodyPr>
          <a:lstStyle/>
          <a:p>
            <a:pPr algn="just">
              <a:buNone/>
            </a:pPr>
            <a:r>
              <a:rPr lang="en-US" sz="1900" dirty="0" smtClean="0"/>
              <a:t>Example 6-31 shows how to manually calculate the checksum for a list of values.</a:t>
            </a:r>
          </a:p>
          <a:p>
            <a:pPr>
              <a:buNone/>
            </a:pPr>
            <a:endParaRPr lang="en-US" sz="2000" b="1"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100</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652528" y="1830330"/>
            <a:ext cx="7920000" cy="438475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3100" b="1" dirty="0" smtClean="0"/>
              <a:t>6.7 CHECKSUM  AND SUNROUTINES</a:t>
            </a:r>
            <a:endParaRPr lang="en-US" sz="3100" dirty="0" smtClean="0"/>
          </a:p>
        </p:txBody>
      </p:sp>
      <p:sp>
        <p:nvSpPr>
          <p:cNvPr id="6" name="Content Placeholder 5"/>
          <p:cNvSpPr>
            <a:spLocks noGrp="1"/>
          </p:cNvSpPr>
          <p:nvPr>
            <p:ph sz="quarter" idx="1"/>
          </p:nvPr>
        </p:nvSpPr>
        <p:spPr>
          <a:xfrm>
            <a:off x="914400" y="1447800"/>
            <a:ext cx="7372376" cy="4624406"/>
          </a:xfrm>
        </p:spPr>
        <p:txBody>
          <a:bodyPr>
            <a:normAutofit/>
          </a:bodyPr>
          <a:lstStyle/>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101</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2050" name="Picture 2"/>
          <p:cNvPicPr>
            <a:picLocks noChangeAspect="1" noChangeArrowheads="1"/>
          </p:cNvPicPr>
          <p:nvPr/>
        </p:nvPicPr>
        <p:blipFill>
          <a:blip r:embed="rId3" cstate="print"/>
          <a:srcRect/>
          <a:stretch>
            <a:fillRect/>
          </a:stretch>
        </p:blipFill>
        <p:spPr bwMode="auto">
          <a:xfrm>
            <a:off x="652528" y="1917221"/>
            <a:ext cx="7920000" cy="408354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3100" b="1" dirty="0" smtClean="0"/>
              <a:t>6.7 CHECKSUM  AND SUNROUTINES</a:t>
            </a:r>
            <a:endParaRPr lang="en-US" sz="3100" dirty="0" smtClean="0"/>
          </a:p>
        </p:txBody>
      </p:sp>
      <p:sp>
        <p:nvSpPr>
          <p:cNvPr id="6" name="Content Placeholder 5"/>
          <p:cNvSpPr>
            <a:spLocks noGrp="1"/>
          </p:cNvSpPr>
          <p:nvPr>
            <p:ph sz="quarter" idx="1"/>
          </p:nvPr>
        </p:nvSpPr>
        <p:spPr>
          <a:xfrm>
            <a:off x="914400" y="1447800"/>
            <a:ext cx="7372376" cy="4624406"/>
          </a:xfrm>
        </p:spPr>
        <p:txBody>
          <a:bodyPr>
            <a:normAutofit/>
          </a:bodyPr>
          <a:lstStyle/>
          <a:p>
            <a:pPr>
              <a:buNone/>
            </a:pPr>
            <a:r>
              <a:rPr lang="en-US" sz="2400" b="1" dirty="0" smtClean="0"/>
              <a:t>BCD to ASCII conversion program</a:t>
            </a:r>
          </a:p>
          <a:p>
            <a:pPr marL="0" indent="274320" algn="just">
              <a:spcBef>
                <a:spcPts val="0"/>
              </a:spcBef>
              <a:buNone/>
            </a:pPr>
            <a:r>
              <a:rPr lang="en-US" sz="2000" dirty="0" smtClean="0"/>
              <a:t>Many RTCs (real-time clocks) provide time and date in BCD format. To display the BCD data on an LCD or a PC screen, we need to convert it to ASCII. Program 6-2 </a:t>
            </a:r>
          </a:p>
          <a:p>
            <a:pPr marL="0" indent="274320" algn="just">
              <a:spcBef>
                <a:spcPts val="0"/>
              </a:spcBef>
              <a:buNone/>
            </a:pPr>
            <a:endParaRPr lang="en-US" sz="2000" dirty="0" smtClean="0"/>
          </a:p>
          <a:p>
            <a:pPr marL="0" indent="274320" algn="just">
              <a:lnSpc>
                <a:spcPct val="150000"/>
              </a:lnSpc>
              <a:spcBef>
                <a:spcPts val="0"/>
              </a:spcBef>
              <a:buAutoNum type="alphaLcParenBoth"/>
            </a:pPr>
            <a:r>
              <a:rPr lang="en-US" sz="2000" dirty="0" smtClean="0"/>
              <a:t>transfers packed BCD data from program ROM to data RAM, </a:t>
            </a:r>
          </a:p>
          <a:p>
            <a:pPr marL="0" indent="274320" algn="just">
              <a:lnSpc>
                <a:spcPct val="150000"/>
              </a:lnSpc>
              <a:spcBef>
                <a:spcPts val="0"/>
              </a:spcBef>
              <a:buAutoNum type="alphaLcParenBoth"/>
            </a:pPr>
            <a:r>
              <a:rPr lang="en-US" sz="2000" dirty="0" smtClean="0"/>
              <a:t>converts packed BCD to ASCII, and </a:t>
            </a:r>
          </a:p>
          <a:p>
            <a:pPr marL="0" indent="274320" algn="just">
              <a:lnSpc>
                <a:spcPct val="150000"/>
              </a:lnSpc>
              <a:spcBef>
                <a:spcPts val="0"/>
              </a:spcBef>
              <a:buAutoNum type="alphaLcParenBoth"/>
            </a:pPr>
            <a:r>
              <a:rPr lang="en-US" sz="2000" dirty="0" smtClean="0"/>
              <a:t>sends the ASCII to port B for display. </a:t>
            </a:r>
            <a:endParaRPr lang="en-US" sz="2400" dirty="0" smtClean="0"/>
          </a:p>
          <a:p>
            <a:pPr>
              <a:buNone/>
            </a:pPr>
            <a:endParaRPr lang="en-US" sz="2400" b="1"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102</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3100" b="1" dirty="0" smtClean="0"/>
              <a:t>6.7 CHECKSUM  AND SUNROUTINES</a:t>
            </a:r>
            <a:endParaRPr lang="en-US" sz="3100" dirty="0" smtClean="0"/>
          </a:p>
        </p:txBody>
      </p:sp>
      <p:sp>
        <p:nvSpPr>
          <p:cNvPr id="6" name="Content Placeholder 5"/>
          <p:cNvSpPr>
            <a:spLocks noGrp="1"/>
          </p:cNvSpPr>
          <p:nvPr>
            <p:ph sz="quarter" idx="1"/>
          </p:nvPr>
        </p:nvSpPr>
        <p:spPr>
          <a:xfrm>
            <a:off x="914400" y="1447800"/>
            <a:ext cx="7372376" cy="3997424"/>
          </a:xfrm>
        </p:spPr>
        <p:txBody>
          <a:bodyPr>
            <a:normAutofit/>
          </a:bodyPr>
          <a:lstStyle/>
          <a:p>
            <a:pPr>
              <a:buNone/>
            </a:pPr>
            <a:r>
              <a:rPr lang="en-US" sz="2400" b="1" dirty="0" smtClean="0"/>
              <a:t>Binary (hex) to ASCII conversion program</a:t>
            </a:r>
          </a:p>
          <a:p>
            <a:pPr marL="0" indent="274320" algn="just">
              <a:spcBef>
                <a:spcPts val="0"/>
              </a:spcBef>
              <a:buNone/>
            </a:pPr>
            <a:r>
              <a:rPr lang="en-US" sz="2000" dirty="0" smtClean="0"/>
              <a:t>Many ADC (analog-to-digital converter) chips provide output data in binary (hex). To display the data on an LCD or PC screen, we need to convert it to ASCII. The code for the binary-to-ASCII conversion is shown in Program </a:t>
            </a:r>
            <a:r>
              <a:rPr lang="en-US" sz="2000" b="1" dirty="0" smtClean="0"/>
              <a:t>6-3. </a:t>
            </a:r>
            <a:endParaRPr lang="en-US" sz="2000" b="1" dirty="0" smtClean="0"/>
          </a:p>
          <a:p>
            <a:pPr marL="0" indent="274320" algn="just">
              <a:spcBef>
                <a:spcPts val="0"/>
              </a:spcBef>
              <a:buNone/>
            </a:pPr>
            <a:r>
              <a:rPr lang="en-US" sz="2000" dirty="0" smtClean="0"/>
              <a:t>Notice </a:t>
            </a:r>
            <a:r>
              <a:rPr lang="en-US" sz="2000" dirty="0" smtClean="0"/>
              <a:t>that the subroutine gets a byte of 8-bit binary (hex) data from Port B and converts it to decimal digits, and the second subroutine converts the decimal digits to ASCII digits and saves them. </a:t>
            </a:r>
            <a:endParaRPr lang="en-US" sz="2000" dirty="0" smtClean="0"/>
          </a:p>
          <a:p>
            <a:pPr marL="0" indent="274320" algn="just">
              <a:spcBef>
                <a:spcPts val="0"/>
              </a:spcBef>
              <a:buNone/>
            </a:pPr>
            <a:r>
              <a:rPr lang="en-US" sz="2000" dirty="0" smtClean="0"/>
              <a:t>We </a:t>
            </a:r>
            <a:r>
              <a:rPr lang="en-US" sz="2000" dirty="0" smtClean="0"/>
              <a:t>are saving the low digit in the lower address location and the high digit in higher address location. </a:t>
            </a:r>
            <a:endParaRPr lang="en-US" sz="2000" dirty="0" smtClean="0"/>
          </a:p>
          <a:p>
            <a:pPr marL="0" indent="274320" algn="just">
              <a:spcBef>
                <a:spcPts val="0"/>
              </a:spcBef>
              <a:buNone/>
            </a:pPr>
            <a:r>
              <a:rPr lang="en-US" sz="2000" dirty="0" smtClean="0"/>
              <a:t>This </a:t>
            </a:r>
            <a:r>
              <a:rPr lang="en-US" sz="2000" dirty="0" smtClean="0"/>
              <a:t>is referred to as the little-endian convention (i.e., low byte to low location, and high byte to high location). </a:t>
            </a:r>
          </a:p>
          <a:p>
            <a:pPr>
              <a:buNone/>
            </a:pPr>
            <a:endParaRPr lang="en-US" sz="2400" b="1"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103</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3100" b="1" dirty="0" smtClean="0"/>
              <a:t>6.8 MACROS</a:t>
            </a:r>
            <a:endParaRPr lang="en-US" sz="3100" dirty="0" smtClean="0"/>
          </a:p>
        </p:txBody>
      </p:sp>
      <p:sp>
        <p:nvSpPr>
          <p:cNvPr id="6" name="Content Placeholder 5"/>
          <p:cNvSpPr>
            <a:spLocks noGrp="1"/>
          </p:cNvSpPr>
          <p:nvPr>
            <p:ph sz="quarter" idx="1"/>
          </p:nvPr>
        </p:nvSpPr>
        <p:spPr>
          <a:xfrm>
            <a:off x="914400" y="1447800"/>
            <a:ext cx="7372376" cy="5695976"/>
          </a:xfrm>
        </p:spPr>
        <p:txBody>
          <a:bodyPr>
            <a:normAutofit/>
          </a:bodyPr>
          <a:lstStyle/>
          <a:p>
            <a:pPr>
              <a:buNone/>
            </a:pPr>
            <a:r>
              <a:rPr lang="en-US" sz="2800" b="1" dirty="0" smtClean="0"/>
              <a:t>What is a macro and how is it used?</a:t>
            </a:r>
          </a:p>
          <a:p>
            <a:pPr marL="0" indent="274320" algn="just">
              <a:spcBef>
                <a:spcPts val="0"/>
              </a:spcBef>
              <a:buNone/>
            </a:pPr>
            <a:r>
              <a:rPr lang="en-US" sz="2000" dirty="0" smtClean="0"/>
              <a:t>Macros allow the programmer to write the task (code to perform a specific job) once only, and to invoke it whenever it is needed.</a:t>
            </a:r>
          </a:p>
          <a:p>
            <a:pPr>
              <a:buNone/>
            </a:pPr>
            <a:endParaRPr lang="en-US" sz="800" b="1" dirty="0" smtClean="0"/>
          </a:p>
          <a:p>
            <a:pPr>
              <a:buNone/>
            </a:pPr>
            <a:r>
              <a:rPr lang="en-US" sz="2400" b="1" dirty="0" smtClean="0"/>
              <a:t>Macro definition</a:t>
            </a:r>
          </a:p>
          <a:p>
            <a:pPr>
              <a:buNone/>
            </a:pPr>
            <a:r>
              <a:rPr lang="en-US" sz="2000" dirty="0" smtClean="0"/>
              <a:t>Every macro definition must have three parts, as follows:</a:t>
            </a:r>
          </a:p>
          <a:p>
            <a:pPr>
              <a:buNone/>
            </a:pPr>
            <a:endParaRPr lang="en-US" sz="800" dirty="0" smtClean="0"/>
          </a:p>
          <a:p>
            <a:pPr>
              <a:buNone/>
            </a:pPr>
            <a:r>
              <a:rPr lang="en-US" sz="2000" b="1" dirty="0" smtClean="0">
                <a:latin typeface="Courier New" pitchFamily="49" charset="0"/>
                <a:cs typeface="Courier New" pitchFamily="49" charset="0"/>
              </a:rPr>
              <a:t>.MACRO   name</a:t>
            </a:r>
          </a:p>
          <a:p>
            <a:pPr>
              <a:buNone/>
            </a:pPr>
            <a:r>
              <a:rPr lang="en-US" sz="2000" b="1" dirty="0" smtClean="0">
                <a:latin typeface="Courier New" pitchFamily="49" charset="0"/>
                <a:cs typeface="Courier New" pitchFamily="49" charset="0"/>
              </a:rPr>
              <a:t>      ………</a:t>
            </a:r>
          </a:p>
          <a:p>
            <a:pPr>
              <a:buNone/>
            </a:pPr>
            <a:r>
              <a:rPr lang="en-US" sz="2000" b="1" dirty="0" smtClean="0">
                <a:latin typeface="Courier New" pitchFamily="49" charset="0"/>
                <a:cs typeface="Courier New" pitchFamily="49" charset="0"/>
              </a:rPr>
              <a:t>.ENDMACRO</a:t>
            </a:r>
          </a:p>
          <a:p>
            <a:pPr>
              <a:buNone/>
            </a:pPr>
            <a:endParaRPr lang="en-US" sz="800" dirty="0" smtClean="0">
              <a:latin typeface="Courier New" pitchFamily="49" charset="0"/>
              <a:cs typeface="Courier New" pitchFamily="49" charset="0"/>
            </a:endParaRPr>
          </a:p>
          <a:p>
            <a:pPr marL="0" indent="274320" algn="just">
              <a:spcBef>
                <a:spcPts val="0"/>
              </a:spcBef>
              <a:buNone/>
            </a:pPr>
            <a:r>
              <a:rPr lang="en-US" sz="2000" dirty="0" smtClean="0"/>
              <a:t>What goes between the .MACRO and .ENDMACRO directives is called the </a:t>
            </a:r>
            <a:r>
              <a:rPr lang="en-US" sz="2000" b="1" i="1" dirty="0" smtClean="0"/>
              <a:t>body </a:t>
            </a:r>
            <a:r>
              <a:rPr lang="en-US" sz="2000" dirty="0" smtClean="0"/>
              <a:t>of the macro. The name must be unique and must follow Assembly language naming conventions. A macro can take up to 10 parameters. The parameters can be referred to as </a:t>
            </a:r>
            <a:r>
              <a:rPr lang="en-US" sz="2000" b="1" i="1" dirty="0" smtClean="0"/>
              <a:t>@0 </a:t>
            </a:r>
            <a:r>
              <a:rPr lang="en-US" sz="2000" dirty="0" smtClean="0"/>
              <a:t>to</a:t>
            </a:r>
            <a:r>
              <a:rPr lang="en-US" sz="2000" b="1" i="1" dirty="0" smtClean="0"/>
              <a:t> @9 </a:t>
            </a:r>
            <a:r>
              <a:rPr lang="en-US" sz="2000" dirty="0" smtClean="0"/>
              <a:t>in the body of the macro.</a:t>
            </a:r>
          </a:p>
          <a:p>
            <a:endParaRPr lang="en-US" sz="2000" dirty="0" smtClean="0"/>
          </a:p>
          <a:p>
            <a:pPr>
              <a:buNone/>
            </a:pPr>
            <a:endParaRPr lang="en-US" sz="2000" b="1" dirty="0" smtClean="0">
              <a:latin typeface="Courier New" pitchFamily="49" charset="0"/>
              <a:cs typeface="Courier New" pitchFamily="49" charset="0"/>
            </a:endParaRPr>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104</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3100" b="1" dirty="0" smtClean="0"/>
              <a:t>6.8 MACROS</a:t>
            </a:r>
            <a:endParaRPr lang="en-US" sz="3100" dirty="0" smtClean="0"/>
          </a:p>
        </p:txBody>
      </p:sp>
      <p:sp>
        <p:nvSpPr>
          <p:cNvPr id="6" name="Content Placeholder 5"/>
          <p:cNvSpPr>
            <a:spLocks noGrp="1"/>
          </p:cNvSpPr>
          <p:nvPr>
            <p:ph sz="quarter" idx="1"/>
          </p:nvPr>
        </p:nvSpPr>
        <p:spPr>
          <a:xfrm>
            <a:off x="914400" y="1447800"/>
            <a:ext cx="7372376" cy="4624406"/>
          </a:xfrm>
        </p:spPr>
        <p:txBody>
          <a:bodyPr>
            <a:normAutofit/>
          </a:bodyPr>
          <a:lstStyle/>
          <a:p>
            <a:pPr marL="0" indent="274320" algn="just">
              <a:spcBef>
                <a:spcPts val="0"/>
              </a:spcBef>
              <a:buNone/>
            </a:pPr>
            <a:r>
              <a:rPr lang="en-US" sz="2000" dirty="0" smtClean="0"/>
              <a:t>For example, moving immediate data into I/O register data RAM is a widely used service, but there is no instruction for that. We can use a macro to do the job as shown in the following code:</a:t>
            </a:r>
          </a:p>
          <a:p>
            <a:pPr marL="0" indent="274320" algn="just">
              <a:spcBef>
                <a:spcPts val="0"/>
              </a:spcBef>
              <a:buNone/>
            </a:pPr>
            <a:endParaRPr lang="en-US" sz="2000" dirty="0" smtClean="0"/>
          </a:p>
          <a:p>
            <a:pPr marL="0" indent="274320" algn="just">
              <a:spcBef>
                <a:spcPts val="0"/>
              </a:spcBef>
              <a:buNone/>
            </a:pPr>
            <a:endParaRPr lang="en-US" sz="2000" dirty="0" smtClean="0"/>
          </a:p>
          <a:p>
            <a:pPr marL="0" indent="274320" algn="just">
              <a:spcBef>
                <a:spcPts val="0"/>
              </a:spcBef>
              <a:buNone/>
            </a:pPr>
            <a:endParaRPr lang="en-US" sz="2000" dirty="0" smtClean="0"/>
          </a:p>
          <a:p>
            <a:pPr marL="0" indent="274320" algn="just">
              <a:spcBef>
                <a:spcPts val="0"/>
              </a:spcBef>
              <a:buNone/>
            </a:pPr>
            <a:endParaRPr lang="en-US" sz="2000" dirty="0" smtClean="0"/>
          </a:p>
          <a:p>
            <a:pPr marL="0" indent="274320" algn="just">
              <a:spcBef>
                <a:spcPts val="0"/>
              </a:spcBef>
              <a:buNone/>
            </a:pPr>
            <a:endParaRPr lang="en-US" sz="2000" dirty="0" smtClean="0"/>
          </a:p>
          <a:p>
            <a:pPr marL="0" indent="274320" algn="just">
              <a:spcBef>
                <a:spcPts val="0"/>
              </a:spcBef>
              <a:buNone/>
            </a:pPr>
            <a:r>
              <a:rPr lang="en-US" sz="2000" dirty="0" smtClean="0"/>
              <a:t>The following are three examples of how to use the above macro:</a:t>
            </a:r>
          </a:p>
          <a:p>
            <a:pPr marL="0" indent="274320" algn="just">
              <a:spcBef>
                <a:spcPts val="0"/>
              </a:spcBef>
              <a:buNone/>
            </a:pPr>
            <a:endParaRPr lang="en-US" sz="2000" dirty="0" smtClean="0"/>
          </a:p>
          <a:p>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105</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3074" name="Picture 2"/>
          <p:cNvPicPr>
            <a:picLocks noChangeAspect="1" noChangeArrowheads="1"/>
          </p:cNvPicPr>
          <p:nvPr/>
        </p:nvPicPr>
        <p:blipFill>
          <a:blip r:embed="rId3" cstate="print"/>
          <a:srcRect/>
          <a:stretch>
            <a:fillRect/>
          </a:stretch>
        </p:blipFill>
        <p:spPr bwMode="auto">
          <a:xfrm>
            <a:off x="2980694" y="2662238"/>
            <a:ext cx="2520000" cy="1193294"/>
          </a:xfrm>
          <a:prstGeom prst="rect">
            <a:avLst/>
          </a:prstGeom>
          <a:noFill/>
          <a:ln w="9525">
            <a:noFill/>
            <a:miter lim="800000"/>
            <a:headEnd/>
            <a:tailEnd/>
          </a:ln>
          <a:effectLst/>
        </p:spPr>
      </p:pic>
      <p:pic>
        <p:nvPicPr>
          <p:cNvPr id="3075" name="Picture 3"/>
          <p:cNvPicPr>
            <a:picLocks noChangeAspect="1" noChangeArrowheads="1"/>
          </p:cNvPicPr>
          <p:nvPr/>
        </p:nvPicPr>
        <p:blipFill>
          <a:blip r:embed="rId4" cstate="print"/>
          <a:srcRect/>
          <a:stretch>
            <a:fillRect/>
          </a:stretch>
        </p:blipFill>
        <p:spPr bwMode="auto">
          <a:xfrm>
            <a:off x="1428728" y="4429132"/>
            <a:ext cx="6480000" cy="132786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3100" b="1" dirty="0" smtClean="0"/>
              <a:t>6.8 MACROS</a:t>
            </a:r>
            <a:endParaRPr lang="en-US" sz="3100" dirty="0" smtClean="0"/>
          </a:p>
        </p:txBody>
      </p:sp>
      <p:sp>
        <p:nvSpPr>
          <p:cNvPr id="6" name="Content Placeholder 5"/>
          <p:cNvSpPr>
            <a:spLocks noGrp="1"/>
          </p:cNvSpPr>
          <p:nvPr>
            <p:ph sz="quarter" idx="1"/>
          </p:nvPr>
        </p:nvSpPr>
        <p:spPr>
          <a:xfrm>
            <a:off x="914400" y="1447800"/>
            <a:ext cx="7372376" cy="4624406"/>
          </a:xfrm>
        </p:spPr>
        <p:txBody>
          <a:bodyPr>
            <a:normAutofit/>
          </a:bodyPr>
          <a:lstStyle/>
          <a:p>
            <a:pPr>
              <a:buNone/>
            </a:pPr>
            <a:r>
              <a:rPr lang="en-US" sz="2000" dirty="0" smtClean="0"/>
              <a:t>Now examine Program 6-4 to see how to use a macro in a program.</a:t>
            </a:r>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106</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4098" name="Picture 2"/>
          <p:cNvPicPr>
            <a:picLocks noChangeAspect="1" noChangeArrowheads="1"/>
          </p:cNvPicPr>
          <p:nvPr/>
        </p:nvPicPr>
        <p:blipFill>
          <a:blip r:embed="rId3" cstate="print"/>
          <a:srcRect/>
          <a:stretch>
            <a:fillRect/>
          </a:stretch>
        </p:blipFill>
        <p:spPr bwMode="auto">
          <a:xfrm>
            <a:off x="1857356" y="654858"/>
            <a:ext cx="5400000" cy="606029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3100" b="1" dirty="0" smtClean="0"/>
              <a:t>6.8 MACROS</a:t>
            </a:r>
            <a:endParaRPr lang="en-US" sz="3100" dirty="0" smtClean="0"/>
          </a:p>
        </p:txBody>
      </p:sp>
      <p:sp>
        <p:nvSpPr>
          <p:cNvPr id="6" name="Content Placeholder 5"/>
          <p:cNvSpPr>
            <a:spLocks noGrp="1"/>
          </p:cNvSpPr>
          <p:nvPr>
            <p:ph sz="quarter" idx="1"/>
          </p:nvPr>
        </p:nvSpPr>
        <p:spPr>
          <a:xfrm>
            <a:off x="914400" y="1447800"/>
            <a:ext cx="7372376" cy="4624406"/>
          </a:xfrm>
        </p:spPr>
        <p:txBody>
          <a:bodyPr>
            <a:normAutofit/>
          </a:bodyPr>
          <a:lstStyle/>
          <a:p>
            <a:pPr>
              <a:buNone/>
            </a:pPr>
            <a:r>
              <a:rPr lang="en-US" sz="2400" b="1" dirty="0" smtClean="0"/>
              <a:t>.INCLUDE directive</a:t>
            </a:r>
          </a:p>
          <a:p>
            <a:pPr marL="0" indent="274320" algn="just">
              <a:spcBef>
                <a:spcPts val="0"/>
              </a:spcBef>
              <a:buNone/>
            </a:pPr>
            <a:r>
              <a:rPr lang="en-US" sz="2000" dirty="0" smtClean="0"/>
              <a:t>The .INCLUDE directive allows a programmer to write macros and save them in a file, and later bring them into any program file. For example, assume that the following widely used macros were written and then saved under the filename </a:t>
            </a:r>
            <a:r>
              <a:rPr lang="en-US" sz="2000" b="1" dirty="0" smtClean="0">
                <a:latin typeface="Courier New" pitchFamily="49" charset="0"/>
                <a:cs typeface="Courier New" pitchFamily="49" charset="0"/>
              </a:rPr>
              <a:t>“MYMACRO1.MAC”</a:t>
            </a:r>
            <a:r>
              <a:rPr lang="en-US" sz="2000" dirty="0" smtClean="0"/>
              <a:t>.</a:t>
            </a:r>
          </a:p>
          <a:p>
            <a:pPr marL="0" indent="274320" algn="just">
              <a:spcBef>
                <a:spcPts val="0"/>
              </a:spcBef>
              <a:buNone/>
            </a:pPr>
            <a:endParaRPr lang="en-US" sz="2000" b="1" dirty="0" smtClean="0">
              <a:latin typeface="Courier New" pitchFamily="49" charset="0"/>
              <a:cs typeface="Courier New" pitchFamily="49" charset="0"/>
            </a:endParaRPr>
          </a:p>
          <a:p>
            <a:pPr marL="0" indent="274320" algn="just">
              <a:spcBef>
                <a:spcPts val="0"/>
              </a:spcBef>
              <a:buNone/>
            </a:pPr>
            <a:r>
              <a:rPr lang="en-US" sz="2000" dirty="0" smtClean="0"/>
              <a:t>Assuming that the LOADIO and DELAY macros are saved on a disk under the filename “MYMACRO.MAC”, the </a:t>
            </a:r>
            <a:r>
              <a:rPr lang="en-US" sz="1800" b="1" dirty="0" smtClean="0">
                <a:latin typeface="Courier New" pitchFamily="49" charset="0"/>
                <a:cs typeface="Courier New" pitchFamily="49" charset="0"/>
              </a:rPr>
              <a:t>.INCLUDE</a:t>
            </a:r>
            <a:r>
              <a:rPr lang="en-US" sz="2000" dirty="0" smtClean="0"/>
              <a:t> directive can be used to bring this file into any “.asm” file and then the program can call upon any of the macros as many times as needed. When a file includes all macros, the macros are listed at the beginning of the “.</a:t>
            </a:r>
            <a:r>
              <a:rPr lang="en-US" sz="2000" dirty="0" err="1" smtClean="0"/>
              <a:t>lst</a:t>
            </a:r>
            <a:r>
              <a:rPr lang="en-US" sz="2000" dirty="0" smtClean="0"/>
              <a:t>” file and, as they are expanded, will be part of the program.</a:t>
            </a:r>
          </a:p>
          <a:p>
            <a:pPr marL="0" indent="274320" algn="just">
              <a:spcBef>
                <a:spcPts val="0"/>
              </a:spcBef>
              <a:buNone/>
            </a:pPr>
            <a:endParaRPr lang="en-US" sz="2000" dirty="0" smtClean="0"/>
          </a:p>
          <a:p>
            <a:endParaRPr lang="en-US" sz="2400" dirty="0" smtClean="0"/>
          </a:p>
          <a:p>
            <a:pPr>
              <a:buNone/>
            </a:pPr>
            <a:endParaRPr lang="en-US" sz="2400" b="1"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107</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3100" b="1" dirty="0" smtClean="0"/>
              <a:t>6.8 MACROS</a:t>
            </a:r>
            <a:endParaRPr lang="en-US" sz="3100" dirty="0" smtClean="0"/>
          </a:p>
        </p:txBody>
      </p:sp>
      <p:sp>
        <p:nvSpPr>
          <p:cNvPr id="6" name="Content Placeholder 5"/>
          <p:cNvSpPr>
            <a:spLocks noGrp="1"/>
          </p:cNvSpPr>
          <p:nvPr>
            <p:ph sz="quarter" idx="1"/>
          </p:nvPr>
        </p:nvSpPr>
        <p:spPr>
          <a:xfrm>
            <a:off x="914400" y="1447800"/>
            <a:ext cx="7372376" cy="4624406"/>
          </a:xfrm>
        </p:spPr>
        <p:txBody>
          <a:bodyPr>
            <a:normAutofit/>
          </a:bodyPr>
          <a:lstStyle/>
          <a:p>
            <a:pPr>
              <a:buNone/>
            </a:pPr>
            <a:r>
              <a:rPr lang="en-US" sz="2000" dirty="0" smtClean="0"/>
              <a:t>To understand this, see Program </a:t>
            </a:r>
            <a:r>
              <a:rPr lang="en-US" sz="2000" b="1" i="1" dirty="0" smtClean="0"/>
              <a:t>6-5.</a:t>
            </a:r>
          </a:p>
          <a:p>
            <a:pPr>
              <a:buNone/>
            </a:pPr>
            <a:endParaRPr lang="en-US" sz="2000" b="1"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108</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5122" name="Picture 2"/>
          <p:cNvPicPr>
            <a:picLocks noChangeAspect="1" noChangeArrowheads="1"/>
          </p:cNvPicPr>
          <p:nvPr/>
        </p:nvPicPr>
        <p:blipFill>
          <a:blip r:embed="rId3" cstate="print"/>
          <a:srcRect/>
          <a:stretch>
            <a:fillRect/>
          </a:stretch>
        </p:blipFill>
        <p:spPr bwMode="auto">
          <a:xfrm>
            <a:off x="1142976" y="1928802"/>
            <a:ext cx="6120000" cy="266300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3" cstate="print"/>
          <a:srcRect/>
          <a:stretch>
            <a:fillRect/>
          </a:stretch>
        </p:blipFill>
        <p:spPr bwMode="auto">
          <a:xfrm>
            <a:off x="4109652" y="3035728"/>
            <a:ext cx="4320000" cy="2250660"/>
          </a:xfrm>
          <a:prstGeom prst="rect">
            <a:avLst/>
          </a:prstGeom>
          <a:noFill/>
          <a:ln w="9525">
            <a:noFill/>
            <a:miter lim="800000"/>
            <a:headEnd/>
            <a:tailEnd/>
          </a:ln>
          <a:effectLst/>
        </p:spPr>
      </p:pic>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3100" b="1" dirty="0" smtClean="0"/>
              <a:t>6.8 MACROS</a:t>
            </a:r>
            <a:endParaRPr lang="en-US" sz="3100" dirty="0" smtClean="0"/>
          </a:p>
        </p:txBody>
      </p:sp>
      <p:sp>
        <p:nvSpPr>
          <p:cNvPr id="6" name="Content Placeholder 5"/>
          <p:cNvSpPr>
            <a:spLocks noGrp="1"/>
          </p:cNvSpPr>
          <p:nvPr>
            <p:ph sz="quarter" idx="1"/>
          </p:nvPr>
        </p:nvSpPr>
        <p:spPr>
          <a:xfrm>
            <a:off x="914400" y="1447800"/>
            <a:ext cx="7372376" cy="4624406"/>
          </a:xfrm>
        </p:spPr>
        <p:txBody>
          <a:bodyPr>
            <a:normAutofit/>
          </a:bodyPr>
          <a:lstStyle/>
          <a:p>
            <a:pPr>
              <a:buNone/>
            </a:pPr>
            <a:r>
              <a:rPr lang="en-US" sz="2400" dirty="0" smtClean="0"/>
              <a:t>. </a:t>
            </a:r>
            <a:r>
              <a:rPr lang="en-US" sz="2400" b="1" dirty="0" smtClean="0"/>
              <a:t>LISTMAC directive</a:t>
            </a:r>
          </a:p>
          <a:p>
            <a:pPr marL="0" indent="274320" algn="just">
              <a:spcBef>
                <a:spcPts val="0"/>
              </a:spcBef>
              <a:buNone/>
            </a:pPr>
            <a:r>
              <a:rPr lang="en-US" sz="2000" dirty="0" smtClean="0"/>
              <a:t>Using the .LISTMAC directive we can </a:t>
            </a:r>
            <a:r>
              <a:rPr lang="en-US" sz="2000" b="1" dirty="0" smtClean="0"/>
              <a:t>turn on the display of the bodies of macros in the list file. For example, examine </a:t>
            </a:r>
            <a:r>
              <a:rPr lang="en-US" sz="2000" dirty="0" smtClean="0"/>
              <a:t>the following code:                         The assembler provides the following code in the .</a:t>
            </a:r>
            <a:r>
              <a:rPr lang="en-US" sz="2000" dirty="0" err="1" smtClean="0"/>
              <a:t>lst</a:t>
            </a:r>
            <a:r>
              <a:rPr lang="en-US" sz="2000" dirty="0" smtClean="0"/>
              <a:t> file:</a:t>
            </a:r>
          </a:p>
          <a:p>
            <a:pPr marL="0" indent="274320" algn="just">
              <a:spcBef>
                <a:spcPts val="0"/>
              </a:spcBef>
              <a:buNone/>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109</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6146" name="Picture 2"/>
          <p:cNvPicPr>
            <a:picLocks noChangeAspect="1" noChangeArrowheads="1"/>
          </p:cNvPicPr>
          <p:nvPr/>
        </p:nvPicPr>
        <p:blipFill>
          <a:blip r:embed="rId4" cstate="print"/>
          <a:srcRect/>
          <a:stretch>
            <a:fillRect/>
          </a:stretch>
        </p:blipFill>
        <p:spPr bwMode="auto">
          <a:xfrm>
            <a:off x="857224" y="3347826"/>
            <a:ext cx="2880000" cy="2010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2700" dirty="0" smtClean="0"/>
              <a:t>REGISTER AND DIRECT ADDRESSING MODES</a:t>
            </a:r>
          </a:p>
        </p:txBody>
      </p:sp>
      <p:sp>
        <p:nvSpPr>
          <p:cNvPr id="6" name="Content Placeholder 5"/>
          <p:cNvSpPr>
            <a:spLocks noGrp="1"/>
          </p:cNvSpPr>
          <p:nvPr>
            <p:ph sz="quarter" idx="1"/>
          </p:nvPr>
        </p:nvSpPr>
        <p:spPr>
          <a:xfrm>
            <a:off x="914400" y="1447800"/>
            <a:ext cx="7372376" cy="4572000"/>
          </a:xfrm>
        </p:spPr>
        <p:txBody>
          <a:bodyPr>
            <a:normAutofit/>
          </a:bodyPr>
          <a:lstStyle/>
          <a:p>
            <a:pPr marL="0" indent="0" algn="just">
              <a:spcBef>
                <a:spcPts val="0"/>
              </a:spcBef>
              <a:buNone/>
            </a:pPr>
            <a:r>
              <a:rPr lang="en-US" b="1" dirty="0" smtClean="0"/>
              <a:t>REGISTER AND DIRECT ADDRESSING MODES</a:t>
            </a:r>
          </a:p>
          <a:p>
            <a:pPr marL="0" indent="274320" algn="just">
              <a:spcBef>
                <a:spcPts val="0"/>
              </a:spcBef>
              <a:buNone/>
            </a:pPr>
            <a:r>
              <a:rPr lang="en-US" sz="2000" dirty="0" smtClean="0"/>
              <a:t>The CPU can access data in various ways. The data could be in a register, or in memory, or provided as an immediate value. These various ways of accessing data are called </a:t>
            </a:r>
            <a:r>
              <a:rPr lang="en-US" sz="2000" b="1" i="1" dirty="0" smtClean="0"/>
              <a:t>addressing modes. </a:t>
            </a:r>
            <a:r>
              <a:rPr lang="en-US" sz="2000" dirty="0" smtClean="0"/>
              <a:t>These ways can be categorized into the following groups:</a:t>
            </a:r>
          </a:p>
          <a:p>
            <a:pPr marL="0" indent="274320" algn="just">
              <a:spcBef>
                <a:spcPts val="0"/>
              </a:spcBef>
              <a:buNone/>
            </a:pPr>
            <a:endParaRPr lang="en-US" sz="2000" dirty="0" smtClean="0"/>
          </a:p>
          <a:p>
            <a:pPr>
              <a:buNone/>
            </a:pPr>
            <a:r>
              <a:rPr lang="en-US" sz="2000" dirty="0" smtClean="0"/>
              <a:t>1. Single-Register (Immediate)</a:t>
            </a:r>
          </a:p>
          <a:p>
            <a:pPr>
              <a:buNone/>
            </a:pPr>
            <a:r>
              <a:rPr lang="en-US" sz="2000" dirty="0" smtClean="0"/>
              <a:t>2. Register</a:t>
            </a:r>
          </a:p>
          <a:p>
            <a:pPr>
              <a:buNone/>
            </a:pPr>
            <a:r>
              <a:rPr lang="en-US" sz="2000" dirty="0" smtClean="0"/>
              <a:t>3. Direct</a:t>
            </a:r>
          </a:p>
          <a:p>
            <a:pPr>
              <a:buNone/>
            </a:pPr>
            <a:r>
              <a:rPr lang="en-US" sz="2000" dirty="0" smtClean="0"/>
              <a:t>4. Register indirect</a:t>
            </a:r>
          </a:p>
          <a:p>
            <a:pPr>
              <a:buNone/>
            </a:pPr>
            <a:r>
              <a:rPr lang="en-US" sz="2000" dirty="0" smtClean="0"/>
              <a:t>5. Flash Direct</a:t>
            </a:r>
          </a:p>
          <a:p>
            <a:pPr>
              <a:buNone/>
            </a:pPr>
            <a:r>
              <a:rPr lang="en-US" sz="2000" dirty="0" smtClean="0"/>
              <a:t>6. Flash Indirect</a:t>
            </a:r>
          </a:p>
          <a:p>
            <a:endParaRPr lang="en-US" sz="2000" dirty="0" smtClean="0"/>
          </a:p>
          <a:p>
            <a:pPr marL="0" indent="274320" algn="just">
              <a:spcBef>
                <a:spcPts val="0"/>
              </a:spcBef>
              <a:buNone/>
            </a:pPr>
            <a:endParaRPr lang="en-US" sz="2000" b="1" i="1" dirty="0" smtClean="0"/>
          </a:p>
          <a:p>
            <a:endParaRPr lang="en-US" sz="2000" dirty="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11</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a:blip r:embed="rId3" cstate="print"/>
          <a:srcRect/>
          <a:stretch>
            <a:fillRect/>
          </a:stretch>
        </p:blipFill>
        <p:spPr bwMode="auto">
          <a:xfrm>
            <a:off x="642910" y="2903888"/>
            <a:ext cx="3420000" cy="1157538"/>
          </a:xfrm>
          <a:prstGeom prst="rect">
            <a:avLst/>
          </a:prstGeom>
          <a:noFill/>
          <a:ln w="9525">
            <a:noFill/>
            <a:miter lim="800000"/>
            <a:headEnd/>
            <a:tailEnd/>
          </a:ln>
          <a:effectLst/>
        </p:spPr>
      </p:pic>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3100" b="1" dirty="0" smtClean="0"/>
              <a:t>6.8 MACROS</a:t>
            </a:r>
            <a:endParaRPr lang="en-US" sz="3100" dirty="0" smtClean="0"/>
          </a:p>
        </p:txBody>
      </p:sp>
      <p:sp>
        <p:nvSpPr>
          <p:cNvPr id="6" name="Content Placeholder 5"/>
          <p:cNvSpPr>
            <a:spLocks noGrp="1"/>
          </p:cNvSpPr>
          <p:nvPr>
            <p:ph sz="quarter" idx="1"/>
          </p:nvPr>
        </p:nvSpPr>
        <p:spPr>
          <a:xfrm>
            <a:off x="914400" y="1447800"/>
            <a:ext cx="7372376" cy="409564"/>
          </a:xfrm>
        </p:spPr>
        <p:txBody>
          <a:bodyPr>
            <a:normAutofit/>
          </a:bodyPr>
          <a:lstStyle/>
          <a:p>
            <a:pPr>
              <a:buNone/>
            </a:pPr>
            <a:r>
              <a:rPr lang="en-US" sz="2000" dirty="0" smtClean="0"/>
              <a:t>If we add the .LISTMAC directive to the above code:</a:t>
            </a:r>
          </a:p>
          <a:p>
            <a:pPr>
              <a:buNone/>
            </a:pPr>
            <a:endParaRPr lang="en-US" sz="2000" b="1"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110</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7171" name="Picture 3"/>
          <p:cNvPicPr>
            <a:picLocks noChangeAspect="1" noChangeArrowheads="1"/>
          </p:cNvPicPr>
          <p:nvPr/>
        </p:nvPicPr>
        <p:blipFill>
          <a:blip r:embed="rId4" cstate="print"/>
          <a:srcRect/>
          <a:stretch>
            <a:fillRect/>
          </a:stretch>
        </p:blipFill>
        <p:spPr bwMode="auto">
          <a:xfrm>
            <a:off x="1046248" y="1928802"/>
            <a:ext cx="3240000" cy="1400076"/>
          </a:xfrm>
          <a:prstGeom prst="rect">
            <a:avLst/>
          </a:prstGeom>
          <a:noFill/>
          <a:ln w="9525">
            <a:noFill/>
            <a:miter lim="800000"/>
            <a:headEnd/>
            <a:tailEnd/>
          </a:ln>
          <a:effectLst/>
        </p:spPr>
      </p:pic>
      <p:pic>
        <p:nvPicPr>
          <p:cNvPr id="7173" name="Picture 5"/>
          <p:cNvPicPr>
            <a:picLocks noChangeAspect="1" noChangeArrowheads="1"/>
          </p:cNvPicPr>
          <p:nvPr/>
        </p:nvPicPr>
        <p:blipFill>
          <a:blip r:embed="rId5" cstate="print"/>
          <a:srcRect/>
          <a:stretch>
            <a:fillRect/>
          </a:stretch>
        </p:blipFill>
        <p:spPr bwMode="auto">
          <a:xfrm>
            <a:off x="4252528" y="1785926"/>
            <a:ext cx="4320000" cy="2626953"/>
          </a:xfrm>
          <a:prstGeom prst="rect">
            <a:avLst/>
          </a:prstGeom>
          <a:noFill/>
          <a:ln w="9525">
            <a:noFill/>
            <a:miter lim="800000"/>
            <a:headEnd/>
            <a:tailEnd/>
          </a:ln>
          <a:effectLst/>
        </p:spPr>
      </p:pic>
      <p:pic>
        <p:nvPicPr>
          <p:cNvPr id="7174" name="Picture 6"/>
          <p:cNvPicPr>
            <a:picLocks noChangeAspect="1" noChangeArrowheads="1"/>
          </p:cNvPicPr>
          <p:nvPr/>
        </p:nvPicPr>
        <p:blipFill>
          <a:blip r:embed="rId6" cstate="print"/>
          <a:srcRect/>
          <a:stretch>
            <a:fillRect/>
          </a:stretch>
        </p:blipFill>
        <p:spPr bwMode="auto">
          <a:xfrm>
            <a:off x="4543900" y="4500570"/>
            <a:ext cx="3600000" cy="28392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142976" y="2285992"/>
            <a:ext cx="6500858" cy="12144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2400" dirty="0" smtClean="0"/>
              <a:t>6.1 : INTRODUCING SOME MORE ASSEMBLER DIRECTIVES</a:t>
            </a:r>
          </a:p>
        </p:txBody>
      </p:sp>
      <p:sp>
        <p:nvSpPr>
          <p:cNvPr id="6" name="Content Placeholder 5"/>
          <p:cNvSpPr>
            <a:spLocks noGrp="1"/>
          </p:cNvSpPr>
          <p:nvPr>
            <p:ph sz="quarter" idx="1"/>
          </p:nvPr>
        </p:nvSpPr>
        <p:spPr>
          <a:xfrm>
            <a:off x="914400" y="1447800"/>
            <a:ext cx="7372376" cy="4910158"/>
          </a:xfr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effectLst>
            <a:outerShdw blurRad="50800" dist="50800" dir="5400000" algn="ctr" rotWithShape="0">
              <a:srgbClr val="000000">
                <a:alpha val="42000"/>
              </a:srgbClr>
            </a:outerShdw>
          </a:effectLst>
        </p:spPr>
        <p:txBody>
          <a:bodyPr>
            <a:normAutofit/>
          </a:bodyPr>
          <a:lstStyle/>
          <a:p>
            <a:pPr marL="0" indent="0" algn="just">
              <a:spcBef>
                <a:spcPts val="0"/>
              </a:spcBef>
              <a:buNone/>
            </a:pPr>
            <a:r>
              <a:rPr lang="en-US" sz="2800" b="1" dirty="0" smtClean="0"/>
              <a:t>Single-register (immediate) addressing mode</a:t>
            </a:r>
          </a:p>
          <a:p>
            <a:pPr marL="0" indent="0" algn="just">
              <a:spcBef>
                <a:spcPts val="0"/>
              </a:spcBef>
              <a:buClrTx/>
              <a:buSzTx/>
              <a:buNone/>
              <a:defRPr/>
            </a:pPr>
            <a:r>
              <a:rPr lang="en-US" sz="2000" dirty="0" smtClean="0"/>
              <a:t>In this addressing mode, the operand is a register. </a:t>
            </a:r>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0" algn="just">
              <a:spcBef>
                <a:spcPts val="0"/>
              </a:spcBef>
              <a:buNone/>
            </a:pPr>
            <a:r>
              <a:rPr lang="en-US" sz="2000" dirty="0" smtClean="0"/>
              <a:t>In some of the instructions there is also a constant value with the register operand. </a:t>
            </a:r>
          </a:p>
          <a:p>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0" algn="just">
              <a:spcBef>
                <a:spcPts val="0"/>
              </a:spcBef>
              <a:buNone/>
            </a:pPr>
            <a:r>
              <a:rPr lang="en-US" sz="2000" dirty="0" smtClean="0"/>
              <a:t>The constant value is sometimes referred to as </a:t>
            </a:r>
            <a:r>
              <a:rPr lang="en-US" sz="2000" b="1" i="1" dirty="0" smtClean="0"/>
              <a:t>immediate data </a:t>
            </a:r>
            <a:r>
              <a:rPr lang="en-US" sz="2000" dirty="0" smtClean="0"/>
              <a:t>since the operand comes immediately after the opcode when the instruction is assembled; and the addressing mode is referred to as </a:t>
            </a:r>
            <a:r>
              <a:rPr lang="en-US" sz="2000" b="1" i="1" dirty="0" smtClean="0"/>
              <a:t>immediate addressing mode </a:t>
            </a:r>
            <a:r>
              <a:rPr lang="en-US" sz="2000" dirty="0" smtClean="0"/>
              <a:t>in some microcontrollers. </a:t>
            </a:r>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12</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10243" name="Picture 3"/>
          <p:cNvPicPr>
            <a:picLocks noChangeAspect="1" noChangeArrowheads="1"/>
          </p:cNvPicPr>
          <p:nvPr/>
        </p:nvPicPr>
        <p:blipFill>
          <a:blip r:embed="rId3" cstate="print"/>
          <a:srcRect/>
          <a:stretch>
            <a:fillRect/>
          </a:stretch>
        </p:blipFill>
        <p:spPr bwMode="auto">
          <a:xfrm>
            <a:off x="1092396" y="4214818"/>
            <a:ext cx="6480000" cy="691839"/>
          </a:xfrm>
          <a:prstGeom prst="rect">
            <a:avLst/>
          </a:prstGeom>
          <a:noFill/>
          <a:ln w="9525">
            <a:noFill/>
            <a:miter lim="800000"/>
            <a:headEnd/>
            <a:tailEnd/>
          </a:ln>
          <a:effectLst/>
        </p:spPr>
      </p:pic>
      <p:pic>
        <p:nvPicPr>
          <p:cNvPr id="10242" name="Picture 2"/>
          <p:cNvPicPr>
            <a:picLocks noChangeAspect="1" noChangeArrowheads="1"/>
          </p:cNvPicPr>
          <p:nvPr/>
        </p:nvPicPr>
        <p:blipFill>
          <a:blip r:embed="rId4" cstate="print"/>
          <a:srcRect/>
          <a:stretch>
            <a:fillRect/>
          </a:stretch>
        </p:blipFill>
        <p:spPr bwMode="auto">
          <a:xfrm>
            <a:off x="1142976" y="2285992"/>
            <a:ext cx="6480000" cy="118628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2400" dirty="0" smtClean="0"/>
              <a:t>6.1 : INTRODUCING SOME MORE ASSEMBLER DIRECTIVES</a:t>
            </a:r>
          </a:p>
        </p:txBody>
      </p:sp>
      <p:sp>
        <p:nvSpPr>
          <p:cNvPr id="6" name="Content Placeholder 5"/>
          <p:cNvSpPr>
            <a:spLocks noGrp="1"/>
          </p:cNvSpPr>
          <p:nvPr>
            <p:ph sz="quarter" idx="1"/>
          </p:nvPr>
        </p:nvSpPr>
        <p:spPr>
          <a:xfrm>
            <a:off x="914400" y="1447800"/>
            <a:ext cx="7372376" cy="4572000"/>
          </a:xfrm>
        </p:spPr>
        <p:txBody>
          <a:bodyPr>
            <a:normAutofit/>
          </a:bodyPr>
          <a:lstStyle/>
          <a:p>
            <a:pPr marL="0" indent="274320" algn="just">
              <a:spcBef>
                <a:spcPts val="0"/>
              </a:spcBef>
              <a:buNone/>
            </a:pPr>
            <a:r>
              <a:rPr lang="en-US" sz="2000" dirty="0" smtClean="0"/>
              <a:t>This addressing mode can be used to load data into any of the R16-R31 general purpose registers. The immediate addressing mode is also used for arithmetic and logic instructions. Note that the letter "I" in instructions such as LDI, ANDI, and SUBI means “Immediate.“</a:t>
            </a:r>
          </a:p>
          <a:p>
            <a:pPr marL="0" indent="274320" algn="just">
              <a:spcBef>
                <a:spcPts val="0"/>
              </a:spcBef>
              <a:buNone/>
            </a:pPr>
            <a:endParaRPr lang="en-US" sz="2000" dirty="0" smtClean="0"/>
          </a:p>
          <a:p>
            <a:pPr marL="0" indent="274320" algn="just">
              <a:spcBef>
                <a:spcPts val="0"/>
              </a:spcBef>
              <a:buNone/>
            </a:pPr>
            <a:endParaRPr lang="en-US" sz="2000" dirty="0" smtClean="0"/>
          </a:p>
          <a:p>
            <a:pPr marL="0" indent="274320" algn="just">
              <a:spcBef>
                <a:spcPts val="0"/>
              </a:spcBef>
              <a:buNone/>
            </a:pPr>
            <a:endParaRPr lang="en-US" sz="2000" dirty="0" smtClean="0"/>
          </a:p>
          <a:p>
            <a:pPr marL="0" indent="274320" algn="just">
              <a:spcBef>
                <a:spcPts val="0"/>
              </a:spcBef>
              <a:buNone/>
            </a:pPr>
            <a:endParaRPr lang="en-US" sz="2000" dirty="0" smtClean="0"/>
          </a:p>
          <a:p>
            <a:pPr marL="0" indent="274320" algn="just">
              <a:spcBef>
                <a:spcPts val="0"/>
              </a:spcBef>
              <a:buNone/>
            </a:pPr>
            <a:endParaRPr lang="en-US" sz="2000" dirty="0" smtClean="0"/>
          </a:p>
          <a:p>
            <a:pPr marL="0" indent="274320" algn="just">
              <a:spcBef>
                <a:spcPts val="0"/>
              </a:spcBef>
              <a:buNone/>
            </a:pPr>
            <a:endParaRPr lang="en-US" sz="2000" dirty="0" smtClean="0"/>
          </a:p>
          <a:p>
            <a:pPr marL="0" indent="274320" algn="just">
              <a:spcBef>
                <a:spcPts val="0"/>
              </a:spcBef>
              <a:buNone/>
            </a:pPr>
            <a:endParaRPr lang="en-US" sz="2000" dirty="0" smtClean="0"/>
          </a:p>
          <a:p>
            <a:pPr marL="0" indent="274320" algn="just">
              <a:spcBef>
                <a:spcPts val="0"/>
              </a:spcBef>
              <a:buNone/>
            </a:pPr>
            <a:endParaRPr lang="en-US" sz="800" dirty="0" smtClean="0"/>
          </a:p>
          <a:p>
            <a:pPr marL="0" indent="0">
              <a:spcBef>
                <a:spcPts val="0"/>
              </a:spcBef>
              <a:buClrTx/>
              <a:buSzTx/>
              <a:buNone/>
              <a:defRPr/>
            </a:pPr>
            <a:r>
              <a:rPr lang="en-US" sz="2000" dirty="0" smtClean="0"/>
              <a:t>We can use the .EQU directive to access immediate data, as shown below.</a:t>
            </a:r>
          </a:p>
          <a:p>
            <a:endParaRPr lang="en-US" sz="2000" dirty="0" smtClean="0"/>
          </a:p>
          <a:p>
            <a:pPr marL="0" indent="274320" algn="just">
              <a:spcBef>
                <a:spcPts val="0"/>
              </a:spcBef>
              <a:buNone/>
            </a:pPr>
            <a:endParaRPr lang="en-US" sz="2000" dirty="0" smtClean="0"/>
          </a:p>
          <a:p>
            <a:pPr marL="0" indent="274320" algn="just">
              <a:spcBef>
                <a:spcPts val="0"/>
              </a:spcBef>
              <a:buNone/>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13</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11267" name="Picture 3"/>
          <p:cNvPicPr>
            <a:picLocks noChangeAspect="1" noChangeArrowheads="1"/>
          </p:cNvPicPr>
          <p:nvPr/>
        </p:nvPicPr>
        <p:blipFill>
          <a:blip r:embed="rId3" cstate="print"/>
          <a:srcRect/>
          <a:stretch>
            <a:fillRect/>
          </a:stretch>
        </p:blipFill>
        <p:spPr bwMode="auto">
          <a:xfrm>
            <a:off x="509652" y="2714620"/>
            <a:ext cx="7920000" cy="2280492"/>
          </a:xfrm>
          <a:prstGeom prst="rect">
            <a:avLst/>
          </a:prstGeom>
          <a:noFill/>
          <a:ln w="9525">
            <a:noFill/>
            <a:miter lim="800000"/>
            <a:headEnd/>
            <a:tailEnd/>
          </a:ln>
          <a:effectLst/>
        </p:spPr>
      </p:pic>
      <p:grpSp>
        <p:nvGrpSpPr>
          <p:cNvPr id="11" name="Group 10"/>
          <p:cNvGrpSpPr/>
          <p:nvPr/>
        </p:nvGrpSpPr>
        <p:grpSpPr>
          <a:xfrm>
            <a:off x="642910" y="2786058"/>
            <a:ext cx="7715304" cy="1857388"/>
            <a:chOff x="642910" y="3000372"/>
            <a:chExt cx="7715304" cy="1857388"/>
          </a:xfrm>
        </p:grpSpPr>
        <p:sp>
          <p:nvSpPr>
            <p:cNvPr id="9" name="Rectangle 8"/>
            <p:cNvSpPr/>
            <p:nvPr/>
          </p:nvSpPr>
          <p:spPr>
            <a:xfrm>
              <a:off x="642910" y="3000372"/>
              <a:ext cx="3643338" cy="1857388"/>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357686" y="3000372"/>
              <a:ext cx="4000528" cy="1857388"/>
            </a:xfrm>
            <a:prstGeom prst="rect">
              <a:avLst/>
            </a:prstGeom>
            <a:solidFill>
              <a:srgbClr val="0066FF">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268" name="Picture 4"/>
          <p:cNvPicPr>
            <a:picLocks noChangeAspect="1" noChangeArrowheads="1"/>
          </p:cNvPicPr>
          <p:nvPr/>
        </p:nvPicPr>
        <p:blipFill>
          <a:blip r:embed="rId4" cstate="print"/>
          <a:srcRect/>
          <a:stretch>
            <a:fillRect/>
          </a:stretch>
        </p:blipFill>
        <p:spPr bwMode="auto">
          <a:xfrm>
            <a:off x="1709738" y="5360150"/>
            <a:ext cx="4320000" cy="78349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cstate="print"/>
          <a:srcRect/>
          <a:stretch>
            <a:fillRect/>
          </a:stretch>
        </p:blipFill>
        <p:spPr bwMode="auto">
          <a:xfrm>
            <a:off x="3895338" y="2285992"/>
            <a:ext cx="4320000" cy="2027914"/>
          </a:xfrm>
          <a:prstGeom prst="rect">
            <a:avLst/>
          </a:prstGeom>
          <a:noFill/>
          <a:ln w="9525">
            <a:noFill/>
            <a:miter lim="800000"/>
            <a:headEnd/>
            <a:tailEnd/>
          </a:ln>
          <a:effectLst/>
        </p:spPr>
      </p:pic>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2400" dirty="0" smtClean="0"/>
              <a:t>6.1 : INTRODUCING SOME MORE ASSEMBLER DIRECTIVES</a:t>
            </a:r>
          </a:p>
        </p:txBody>
      </p:sp>
      <p:sp>
        <p:nvSpPr>
          <p:cNvPr id="6" name="Content Placeholder 5"/>
          <p:cNvSpPr>
            <a:spLocks noGrp="1"/>
          </p:cNvSpPr>
          <p:nvPr>
            <p:ph sz="quarter" idx="1"/>
          </p:nvPr>
        </p:nvSpPr>
        <p:spPr>
          <a:xfrm>
            <a:off x="914400" y="1447800"/>
            <a:ext cx="7372376" cy="4572000"/>
          </a:xfrm>
        </p:spPr>
        <p:txBody>
          <a:bodyPr>
            <a:normAutofit/>
          </a:bodyPr>
          <a:lstStyle/>
          <a:p>
            <a:pPr marL="0" indent="0" algn="just">
              <a:spcBef>
                <a:spcPts val="0"/>
              </a:spcBef>
              <a:buNone/>
            </a:pPr>
            <a:r>
              <a:rPr lang="en-US" sz="2800" b="1" dirty="0" smtClean="0"/>
              <a:t>Two-register addressing mode</a:t>
            </a:r>
          </a:p>
          <a:p>
            <a:pPr marL="0" indent="274320" algn="just">
              <a:spcBef>
                <a:spcPts val="0"/>
              </a:spcBef>
              <a:buNone/>
            </a:pPr>
            <a:r>
              <a:rPr lang="en-US" sz="2000" dirty="0" smtClean="0"/>
              <a:t>Two-register addressing mode involves the use of two registers to hold the data to be manipulated. </a:t>
            </a:r>
          </a:p>
          <a:p>
            <a:pPr marL="0" indent="274320" algn="just">
              <a:spcBef>
                <a:spcPts val="0"/>
              </a:spcBef>
              <a:buNone/>
            </a:pPr>
            <a:endParaRPr lang="en-US" sz="2000" dirty="0" smtClean="0"/>
          </a:p>
          <a:p>
            <a:pPr marL="0" indent="274320" algn="just">
              <a:spcBef>
                <a:spcPts val="0"/>
              </a:spcBef>
              <a:buNone/>
            </a:pPr>
            <a:endParaRPr lang="en-US" sz="2000" dirty="0" smtClean="0"/>
          </a:p>
          <a:p>
            <a:pPr marL="0" indent="274320" algn="just">
              <a:spcBef>
                <a:spcPts val="0"/>
              </a:spcBef>
              <a:buNone/>
            </a:pPr>
            <a:endParaRPr lang="en-US" sz="2000" dirty="0" smtClean="0"/>
          </a:p>
          <a:p>
            <a:pPr marL="0" indent="274320" algn="just">
              <a:spcBef>
                <a:spcPts val="0"/>
              </a:spcBef>
              <a:buNone/>
            </a:pPr>
            <a:endParaRPr lang="en-US" sz="2000" dirty="0" smtClean="0"/>
          </a:p>
          <a:p>
            <a:pPr marL="0" indent="0" algn="just">
              <a:spcBef>
                <a:spcPts val="0"/>
              </a:spcBef>
              <a:buNone/>
            </a:pPr>
            <a:endParaRPr lang="en-US" sz="2000" dirty="0" smtClean="0"/>
          </a:p>
          <a:p>
            <a:pPr marL="0" indent="0" algn="just">
              <a:spcBef>
                <a:spcPts val="0"/>
              </a:spcBef>
              <a:buNone/>
            </a:pPr>
            <a:endParaRPr lang="en-US" sz="2000" dirty="0" smtClean="0"/>
          </a:p>
          <a:p>
            <a:pPr marL="0" indent="0" algn="just">
              <a:spcBef>
                <a:spcPts val="0"/>
              </a:spcBef>
              <a:buNone/>
            </a:pPr>
            <a:endParaRPr lang="en-US" sz="2000" dirty="0" smtClean="0"/>
          </a:p>
          <a:p>
            <a:pPr marL="0" indent="0" algn="just">
              <a:spcBef>
                <a:spcPts val="0"/>
              </a:spcBef>
              <a:buNone/>
            </a:pPr>
            <a:r>
              <a:rPr lang="en-US" sz="2000" dirty="0" smtClean="0"/>
              <a:t>Examples of two-register addressing mode are as follows:</a:t>
            </a:r>
          </a:p>
          <a:p>
            <a:pPr marL="0" indent="274320" algn="just">
              <a:spcBef>
                <a:spcPts val="0"/>
              </a:spcBef>
              <a:buNone/>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14</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12291" name="Picture 3"/>
          <p:cNvPicPr>
            <a:picLocks noChangeAspect="1" noChangeArrowheads="1"/>
          </p:cNvPicPr>
          <p:nvPr/>
        </p:nvPicPr>
        <p:blipFill>
          <a:blip r:embed="rId4" cstate="print"/>
          <a:srcRect/>
          <a:stretch>
            <a:fillRect/>
          </a:stretch>
        </p:blipFill>
        <p:spPr bwMode="auto">
          <a:xfrm>
            <a:off x="3823900" y="4286256"/>
            <a:ext cx="4320000" cy="353533"/>
          </a:xfrm>
          <a:prstGeom prst="rect">
            <a:avLst/>
          </a:prstGeom>
          <a:noFill/>
          <a:ln w="9525">
            <a:noFill/>
            <a:miter lim="800000"/>
            <a:headEnd/>
            <a:tailEnd/>
          </a:ln>
          <a:effectLst/>
        </p:spPr>
      </p:pic>
      <p:pic>
        <p:nvPicPr>
          <p:cNvPr id="12292" name="Picture 4"/>
          <p:cNvPicPr>
            <a:picLocks noChangeAspect="1" noChangeArrowheads="1"/>
          </p:cNvPicPr>
          <p:nvPr/>
        </p:nvPicPr>
        <p:blipFill>
          <a:blip r:embed="rId5" cstate="print"/>
          <a:srcRect/>
          <a:stretch>
            <a:fillRect/>
          </a:stretch>
        </p:blipFill>
        <p:spPr bwMode="auto">
          <a:xfrm>
            <a:off x="806644" y="5074095"/>
            <a:ext cx="6480000" cy="926673"/>
          </a:xfrm>
          <a:prstGeom prst="rect">
            <a:avLst/>
          </a:prstGeom>
          <a:noFill/>
          <a:ln w="9525">
            <a:noFill/>
            <a:miter lim="800000"/>
            <a:headEnd/>
            <a:tailEnd/>
          </a:ln>
          <a:effectLst/>
        </p:spPr>
      </p:pic>
      <p:sp>
        <p:nvSpPr>
          <p:cNvPr id="10" name="Rectangle 9"/>
          <p:cNvSpPr/>
          <p:nvPr/>
        </p:nvSpPr>
        <p:spPr>
          <a:xfrm>
            <a:off x="3857620" y="2357430"/>
            <a:ext cx="4286280" cy="2286016"/>
          </a:xfrm>
          <a:prstGeom prst="rect">
            <a:avLst/>
          </a:prstGeom>
          <a:solidFill>
            <a:srgbClr val="00B050">
              <a:alpha val="24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2400" dirty="0" smtClean="0"/>
              <a:t>6.1 : INTRODUCING SOME MORE ASSEMBLER DIRECTIVES</a:t>
            </a:r>
          </a:p>
        </p:txBody>
      </p:sp>
      <p:sp>
        <p:nvSpPr>
          <p:cNvPr id="6" name="Content Placeholder 5"/>
          <p:cNvSpPr>
            <a:spLocks noGrp="1"/>
          </p:cNvSpPr>
          <p:nvPr>
            <p:ph sz="quarter" idx="1"/>
          </p:nvPr>
        </p:nvSpPr>
        <p:spPr>
          <a:xfrm>
            <a:off x="914400" y="1447800"/>
            <a:ext cx="7372376" cy="4572000"/>
          </a:xfrm>
        </p:spPr>
        <p:txBody>
          <a:bodyPr>
            <a:normAutofit/>
          </a:bodyPr>
          <a:lstStyle/>
          <a:p>
            <a:pPr marL="0" indent="0" algn="just">
              <a:spcBef>
                <a:spcPts val="0"/>
              </a:spcBef>
              <a:buNone/>
            </a:pPr>
            <a:r>
              <a:rPr lang="en-US" sz="2000" b="1" dirty="0" smtClean="0"/>
              <a:t>Direct addressing mode</a:t>
            </a:r>
          </a:p>
          <a:p>
            <a:pPr marL="0" indent="274320" algn="just">
              <a:spcBef>
                <a:spcPts val="0"/>
              </a:spcBef>
              <a:buNone/>
            </a:pPr>
            <a:r>
              <a:rPr lang="en-US" sz="2000" dirty="0" smtClean="0"/>
              <a:t>The entire data memory can be accessed using either direct or register indirect addressing modes. In direct addressing mode, the operand data is in a RAM memory location whose address is known, and this address is given as a part of the instruction. </a:t>
            </a:r>
          </a:p>
          <a:p>
            <a:pPr marL="0" indent="274320" algn="just">
              <a:spcBef>
                <a:spcPts val="0"/>
              </a:spcBef>
              <a:buNone/>
            </a:pPr>
            <a:endParaRPr lang="en-US" sz="2000" dirty="0" smtClean="0"/>
          </a:p>
          <a:p>
            <a:pPr marL="0" indent="274320" algn="just">
              <a:spcBef>
                <a:spcPts val="0"/>
              </a:spcBef>
              <a:buNone/>
            </a:pPr>
            <a:endParaRPr lang="en-US" sz="2000" dirty="0" smtClean="0"/>
          </a:p>
          <a:p>
            <a:pPr marL="0" indent="274320">
              <a:spcBef>
                <a:spcPts val="0"/>
              </a:spcBef>
              <a:buNone/>
            </a:pPr>
            <a:r>
              <a:rPr lang="en-US" sz="2000" dirty="0" smtClean="0"/>
              <a:t>The two instructions use direct addressing mode. lf we dissect the opcode we see that the addresses are embedded in The instruction</a:t>
            </a:r>
          </a:p>
          <a:p>
            <a:endParaRPr lang="en-US" sz="2000" dirty="0" smtClean="0"/>
          </a:p>
          <a:p>
            <a:pPr marL="0" indent="274320" algn="just">
              <a:spcBef>
                <a:spcPts val="0"/>
              </a:spcBef>
              <a:buNone/>
            </a:pPr>
            <a:endParaRPr lang="en-US" sz="2000" dirty="0" smtClean="0"/>
          </a:p>
          <a:p>
            <a:pPr marL="0" indent="274320" algn="just">
              <a:spcBef>
                <a:spcPts val="0"/>
              </a:spcBef>
              <a:buNone/>
            </a:pPr>
            <a:endParaRPr lang="en-US" sz="2000" dirty="0" smtClean="0"/>
          </a:p>
          <a:p>
            <a:pPr marL="0" indent="274320" algn="just">
              <a:spcBef>
                <a:spcPts val="0"/>
              </a:spcBef>
              <a:buNone/>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15</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13314" name="Picture 2"/>
          <p:cNvPicPr>
            <a:picLocks noChangeAspect="1" noChangeArrowheads="1"/>
          </p:cNvPicPr>
          <p:nvPr/>
        </p:nvPicPr>
        <p:blipFill>
          <a:blip r:embed="rId3" cstate="print"/>
          <a:srcRect/>
          <a:stretch>
            <a:fillRect/>
          </a:stretch>
        </p:blipFill>
        <p:spPr bwMode="auto">
          <a:xfrm>
            <a:off x="1163834" y="3071931"/>
            <a:ext cx="6480000" cy="571383"/>
          </a:xfrm>
          <a:prstGeom prst="rect">
            <a:avLst/>
          </a:prstGeom>
          <a:noFill/>
          <a:ln w="9525">
            <a:noFill/>
            <a:miter lim="800000"/>
            <a:headEnd/>
            <a:tailEnd/>
          </a:ln>
          <a:effectLst/>
        </p:spPr>
      </p:pic>
      <p:pic>
        <p:nvPicPr>
          <p:cNvPr id="13315" name="Picture 3"/>
          <p:cNvPicPr>
            <a:picLocks noChangeAspect="1" noChangeArrowheads="1"/>
          </p:cNvPicPr>
          <p:nvPr/>
        </p:nvPicPr>
        <p:blipFill>
          <a:blip r:embed="rId4" cstate="print"/>
          <a:srcRect/>
          <a:stretch>
            <a:fillRect/>
          </a:stretch>
        </p:blipFill>
        <p:spPr bwMode="auto">
          <a:xfrm>
            <a:off x="1332000" y="5929330"/>
            <a:ext cx="3240000" cy="254118"/>
          </a:xfrm>
          <a:prstGeom prst="rect">
            <a:avLst/>
          </a:prstGeom>
          <a:noFill/>
          <a:ln w="9525">
            <a:noFill/>
            <a:miter lim="800000"/>
            <a:headEnd/>
            <a:tailEnd/>
          </a:ln>
          <a:effectLst/>
        </p:spPr>
      </p:pic>
      <p:sp>
        <p:nvSpPr>
          <p:cNvPr id="11" name="Rectangle 10"/>
          <p:cNvSpPr/>
          <p:nvPr/>
        </p:nvSpPr>
        <p:spPr>
          <a:xfrm>
            <a:off x="1214414" y="3071810"/>
            <a:ext cx="6572296" cy="500066"/>
          </a:xfrm>
          <a:prstGeom prst="rect">
            <a:avLst/>
          </a:prstGeom>
          <a:solidFill>
            <a:srgbClr val="00B05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7030" y="4232912"/>
            <a:ext cx="6307064" cy="1636233"/>
          </a:xfrm>
          <a:prstGeom prst="rect">
            <a:avLst/>
          </a:prstGeom>
        </p:spPr>
      </p:pic>
      <p:sp>
        <p:nvSpPr>
          <p:cNvPr id="10" name="Rectangle 9"/>
          <p:cNvSpPr/>
          <p:nvPr/>
        </p:nvSpPr>
        <p:spPr>
          <a:xfrm>
            <a:off x="1350159" y="4263943"/>
            <a:ext cx="6303935" cy="1605202"/>
          </a:xfrm>
          <a:prstGeom prst="rect">
            <a:avLst/>
          </a:prstGeom>
          <a:solidFill>
            <a:srgbClr val="00B05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915816" y="4869160"/>
            <a:ext cx="720080" cy="216024"/>
          </a:xfrm>
          <a:prstGeom prst="rect">
            <a:avLst/>
          </a:prstGeom>
          <a:solidFill>
            <a:srgbClr val="FFFF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355976" y="4869160"/>
            <a:ext cx="720080" cy="216024"/>
          </a:xfrm>
          <a:prstGeom prst="rect">
            <a:avLst/>
          </a:prstGeom>
          <a:solidFill>
            <a:srgbClr val="FFFF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cstate="print"/>
          <a:srcRect/>
          <a:stretch>
            <a:fillRect/>
          </a:stretch>
        </p:blipFill>
        <p:spPr bwMode="auto">
          <a:xfrm>
            <a:off x="1937036" y="2657948"/>
            <a:ext cx="4924696" cy="3566160"/>
          </a:xfrm>
          <a:prstGeom prst="rect">
            <a:avLst/>
          </a:prstGeom>
          <a:noFill/>
          <a:ln w="9525">
            <a:noFill/>
            <a:miter lim="800000"/>
            <a:headEnd/>
            <a:tailEnd/>
          </a:ln>
          <a:effectLst/>
        </p:spPr>
      </p:pic>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2400" dirty="0" smtClean="0"/>
              <a:t>6.1 : INTRODUCING SOME MORE ASSEMBLER DIRECTIVES</a:t>
            </a:r>
          </a:p>
        </p:txBody>
      </p:sp>
      <p:sp>
        <p:nvSpPr>
          <p:cNvPr id="6" name="Content Placeholder 5"/>
          <p:cNvSpPr>
            <a:spLocks noGrp="1"/>
          </p:cNvSpPr>
          <p:nvPr>
            <p:ph sz="quarter" idx="1"/>
          </p:nvPr>
        </p:nvSpPr>
        <p:spPr>
          <a:xfrm>
            <a:off x="914400" y="1447800"/>
            <a:ext cx="7372376" cy="4572000"/>
          </a:xfrm>
        </p:spPr>
        <p:txBody>
          <a:bodyPr>
            <a:normAutofit/>
          </a:bodyPr>
          <a:lstStyle/>
          <a:p>
            <a:pPr marL="0" indent="274320" algn="just">
              <a:spcBef>
                <a:spcPts val="0"/>
              </a:spcBef>
              <a:buNone/>
            </a:pPr>
            <a:r>
              <a:rPr lang="en-US" sz="2000" dirty="0" smtClean="0"/>
              <a:t>As shown in Figure 6-5a, the address field is a 16-bit address and can take values from $0000-$FFFF. Of course, it is much easier to use names instead of addresses in the program, and we have seen many examples of them in the last few chapters. </a:t>
            </a:r>
          </a:p>
          <a:p>
            <a:pPr marL="0" indent="274320" algn="just">
              <a:spcBef>
                <a:spcPts val="0"/>
              </a:spcBef>
              <a:buNone/>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16</a:t>
            </a:fld>
            <a:endParaRPr lang="en-US"/>
          </a:p>
        </p:txBody>
      </p:sp>
      <p:sp>
        <p:nvSpPr>
          <p:cNvPr id="7" name="Footer Placeholder 6"/>
          <p:cNvSpPr>
            <a:spLocks noGrp="1"/>
          </p:cNvSpPr>
          <p:nvPr>
            <p:ph type="ftr" sz="quarter" idx="11"/>
          </p:nvPr>
        </p:nvSpPr>
        <p:spPr/>
        <p:txBody>
          <a:bodyPr/>
          <a:lstStyle/>
          <a:p>
            <a:r>
              <a:rPr lang="en-US" smtClean="0"/>
              <a:t>mashhoun@iust.ac.ir                Iran Univ of Science &amp; Tech</a:t>
            </a:r>
            <a:endParaRPr lang="en-US"/>
          </a:p>
        </p:txBody>
      </p:sp>
      <p:sp>
        <p:nvSpPr>
          <p:cNvPr id="8" name="Rectangle 7"/>
          <p:cNvSpPr/>
          <p:nvPr/>
        </p:nvSpPr>
        <p:spPr>
          <a:xfrm>
            <a:off x="1974382" y="2781044"/>
            <a:ext cx="4887349" cy="3096228"/>
          </a:xfrm>
          <a:prstGeom prst="rect">
            <a:avLst/>
          </a:prstGeom>
          <a:solidFill>
            <a:srgbClr val="00B0F0">
              <a:alpha val="25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2400" dirty="0" smtClean="0"/>
              <a:t>6.1 : INTRODUCING SOME MORE ASSEMBLER DIRECTIVES</a:t>
            </a:r>
          </a:p>
        </p:txBody>
      </p:sp>
      <p:sp>
        <p:nvSpPr>
          <p:cNvPr id="6" name="Content Placeholder 5"/>
          <p:cNvSpPr>
            <a:spLocks noGrp="1"/>
          </p:cNvSpPr>
          <p:nvPr>
            <p:ph sz="quarter" idx="1"/>
          </p:nvPr>
        </p:nvSpPr>
        <p:spPr>
          <a:xfrm>
            <a:off x="914400" y="1447800"/>
            <a:ext cx="7372376" cy="2701280"/>
          </a:xfrm>
        </p:spPr>
        <p:txBody>
          <a:bodyPr>
            <a:normAutofit/>
          </a:bodyPr>
          <a:lstStyle/>
          <a:p>
            <a:pPr marL="0" indent="274320" algn="just">
              <a:spcBef>
                <a:spcPts val="0"/>
              </a:spcBef>
              <a:buNone/>
            </a:pPr>
            <a:r>
              <a:rPr lang="en-US" sz="2800" dirty="0" smtClean="0"/>
              <a:t>It must be noted that data memory does not support immediate addressing mode. In other words, </a:t>
            </a:r>
            <a:r>
              <a:rPr lang="en-US" sz="2800" dirty="0" smtClean="0">
                <a:solidFill>
                  <a:srgbClr val="FF0000"/>
                </a:solidFill>
              </a:rPr>
              <a:t>to move data into internal RAM or to I/O registers</a:t>
            </a:r>
            <a:r>
              <a:rPr lang="en-US" sz="2800" dirty="0" smtClean="0"/>
              <a:t>, </a:t>
            </a:r>
            <a:r>
              <a:rPr lang="en-US" sz="2800" dirty="0" smtClean="0">
                <a:solidFill>
                  <a:srgbClr val="0070C0"/>
                </a:solidFill>
              </a:rPr>
              <a:t>we must first move it to a GPR (R16-R31), </a:t>
            </a:r>
            <a:r>
              <a:rPr lang="en-US" sz="2800" dirty="0" smtClean="0"/>
              <a:t>and then move it from the GPR to the data memory space using the STS instruction. </a:t>
            </a:r>
          </a:p>
          <a:p>
            <a:pPr marL="0" indent="274320" algn="just">
              <a:spcBef>
                <a:spcPts val="0"/>
              </a:spcBef>
              <a:buNone/>
            </a:pPr>
            <a:endParaRPr lang="en-US" sz="28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17</a:t>
            </a:fld>
            <a:endParaRPr lang="en-US"/>
          </a:p>
        </p:txBody>
      </p:sp>
      <p:sp>
        <p:nvSpPr>
          <p:cNvPr id="7" name="Footer Placeholder 6"/>
          <p:cNvSpPr>
            <a:spLocks noGrp="1"/>
          </p:cNvSpPr>
          <p:nvPr>
            <p:ph type="ftr" sz="quarter" idx="11"/>
          </p:nvPr>
        </p:nvSpPr>
        <p:spPr/>
        <p:txBody>
          <a:bodyPr/>
          <a:lstStyle/>
          <a:p>
            <a:r>
              <a:rPr lang="en-US" smtClean="0"/>
              <a:t>mashhoun@iust.ac.ir                Iran Univ of Science &amp; Tech</a:t>
            </a: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696" y="4212414"/>
            <a:ext cx="4731251" cy="137160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8" y="4437112"/>
            <a:ext cx="6159955" cy="1371600"/>
          </a:xfrm>
          <a:prstGeom prst="rect">
            <a:avLst/>
          </a:prstGeom>
        </p:spPr>
      </p:pic>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2400" dirty="0" smtClean="0"/>
              <a:t>6.1 : INTRODUCING SOME MORE ASSEMBLER DIRECTIVES</a:t>
            </a:r>
          </a:p>
        </p:txBody>
      </p:sp>
      <p:sp>
        <p:nvSpPr>
          <p:cNvPr id="6" name="Content Placeholder 5"/>
          <p:cNvSpPr>
            <a:spLocks noGrp="1"/>
          </p:cNvSpPr>
          <p:nvPr>
            <p:ph sz="quarter" idx="1"/>
          </p:nvPr>
        </p:nvSpPr>
        <p:spPr>
          <a:xfrm>
            <a:off x="914400" y="1447800"/>
            <a:ext cx="7372376" cy="4572000"/>
          </a:xfrm>
        </p:spPr>
        <p:txBody>
          <a:bodyPr>
            <a:normAutofit/>
          </a:bodyPr>
          <a:lstStyle/>
          <a:p>
            <a:pPr marL="0" indent="0" algn="just">
              <a:spcBef>
                <a:spcPts val="0"/>
              </a:spcBef>
              <a:buNone/>
            </a:pPr>
            <a:r>
              <a:rPr lang="en-US" sz="2800" b="1" dirty="0" smtClean="0"/>
              <a:t>I/O direct addressing mode</a:t>
            </a:r>
          </a:p>
          <a:p>
            <a:pPr marL="0" indent="274320" algn="just">
              <a:spcBef>
                <a:spcPts val="0"/>
              </a:spcBef>
              <a:buNone/>
            </a:pPr>
            <a:r>
              <a:rPr lang="en-US" sz="2800" dirty="0" smtClean="0"/>
              <a:t>To access the I/O registers there is a special mode called I/O direct addressing mode. The I/O direct addressing mode can address only the standard I/O registers. The IN and OUT instructions use this addressing mode. Examine the following instruction, which copies the contents of PINB to PORTC:</a:t>
            </a:r>
          </a:p>
          <a:p>
            <a:pPr marL="0" indent="274320" algn="just">
              <a:spcBef>
                <a:spcPts val="0"/>
              </a:spcBef>
              <a:buNone/>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18</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2400" dirty="0" smtClean="0"/>
              <a:t>6.1 : INTRODUCING SOME MORE ASSEMBLER DIRECTIVES</a:t>
            </a:r>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19</a:t>
            </a:fld>
            <a:endParaRPr lang="en-US"/>
          </a:p>
        </p:txBody>
      </p:sp>
      <p:sp>
        <p:nvSpPr>
          <p:cNvPr id="7" name="Footer Placeholder 6"/>
          <p:cNvSpPr>
            <a:spLocks noGrp="1"/>
          </p:cNvSpPr>
          <p:nvPr>
            <p:ph type="ftr" sz="quarter" idx="11"/>
          </p:nvPr>
        </p:nvSpPr>
        <p:spPr/>
        <p:txBody>
          <a:bodyPr/>
          <a:lstStyle/>
          <a:p>
            <a:r>
              <a:rPr lang="en-US" smtClean="0"/>
              <a:t>mashhoun@iust.ac.ir                Iran Univ of Science &amp; Tech</a:t>
            </a:r>
            <a:endParaRPr lang="en-US"/>
          </a:p>
        </p:txBody>
      </p:sp>
      <p:pic>
        <p:nvPicPr>
          <p:cNvPr id="14" name="Picture 3"/>
          <p:cNvPicPr>
            <a:picLocks noGrp="1" noChangeAspect="1" noChangeArrowheads="1"/>
          </p:cNvPicPr>
          <p:nvPr>
            <p:ph sz="quarter" idx="1"/>
          </p:nvPr>
        </p:nvPicPr>
        <p:blipFill>
          <a:blip r:embed="rId3" cstate="print"/>
          <a:srcRect/>
          <a:stretch>
            <a:fillRect/>
          </a:stretch>
        </p:blipFill>
        <p:spPr bwMode="auto">
          <a:xfrm>
            <a:off x="1898904" y="2540014"/>
            <a:ext cx="5116234" cy="3749040"/>
          </a:xfrm>
          <a:prstGeom prst="rect">
            <a:avLst/>
          </a:prstGeom>
          <a:noFill/>
          <a:ln w="9525">
            <a:noFill/>
            <a:miter lim="800000"/>
            <a:headEnd/>
            <a:tailEnd/>
          </a:ln>
          <a:effectLst/>
        </p:spPr>
      </p:pic>
      <p:sp>
        <p:nvSpPr>
          <p:cNvPr id="15" name="Rectangle 14"/>
          <p:cNvSpPr/>
          <p:nvPr/>
        </p:nvSpPr>
        <p:spPr>
          <a:xfrm>
            <a:off x="857224" y="1714488"/>
            <a:ext cx="7500990" cy="923330"/>
          </a:xfrm>
          <a:prstGeom prst="rect">
            <a:avLst/>
          </a:prstGeom>
        </p:spPr>
        <p:txBody>
          <a:bodyPr wrap="square">
            <a:spAutoFit/>
          </a:bodyPr>
          <a:lstStyle/>
          <a:p>
            <a:pPr algn="just"/>
            <a:r>
              <a:rPr lang="en-US" dirty="0" smtClean="0"/>
              <a:t>As shown in Figure 6-5b, the address field is a 6-bit address and can take values from $00 to $3F, which is from 00 to 63 in decimal. So, it can address the entire standard I/O register memory space.</a:t>
            </a:r>
          </a:p>
        </p:txBody>
      </p:sp>
      <p:sp>
        <p:nvSpPr>
          <p:cNvPr id="8" name="Rectangle 7"/>
          <p:cNvSpPr/>
          <p:nvPr/>
        </p:nvSpPr>
        <p:spPr>
          <a:xfrm>
            <a:off x="1922218" y="2620450"/>
            <a:ext cx="5092920" cy="3230454"/>
          </a:xfrm>
          <a:prstGeom prst="rect">
            <a:avLst/>
          </a:prstGeom>
          <a:solidFill>
            <a:srgbClr val="00B050">
              <a:alpha val="2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2400" dirty="0" smtClean="0"/>
              <a:t>6.1 : INTRODUCING SOME MORE ASSEMBLER DIRECTIVES</a:t>
            </a:r>
          </a:p>
        </p:txBody>
      </p:sp>
      <p:sp>
        <p:nvSpPr>
          <p:cNvPr id="6" name="Content Placeholder 5"/>
          <p:cNvSpPr>
            <a:spLocks noGrp="1"/>
          </p:cNvSpPr>
          <p:nvPr>
            <p:ph sz="quarter" idx="1"/>
          </p:nvPr>
        </p:nvSpPr>
        <p:spPr>
          <a:xfrm>
            <a:off x="914400" y="1447800"/>
            <a:ext cx="7372376" cy="1123944"/>
          </a:xfrm>
        </p:spPr>
        <p:txBody>
          <a:bodyPr>
            <a:normAutofit lnSpcReduction="10000"/>
          </a:bodyPr>
          <a:lstStyle/>
          <a:p>
            <a:pPr>
              <a:buNone/>
            </a:pPr>
            <a:r>
              <a:rPr lang="en-US" sz="2800" dirty="0" smtClean="0"/>
              <a:t>Arithmetic and logic expressions with constant values</a:t>
            </a:r>
          </a:p>
          <a:p>
            <a:pPr marL="0" indent="274320">
              <a:spcBef>
                <a:spcPts val="0"/>
              </a:spcBef>
              <a:buNone/>
            </a:pPr>
            <a:r>
              <a:rPr lang="en-US" sz="2000" dirty="0" smtClean="0"/>
              <a:t>The AVR Studio IDE supports logic operations between expressions as well.</a:t>
            </a:r>
          </a:p>
          <a:p>
            <a:pPr>
              <a:buNone/>
            </a:pPr>
            <a:endParaRPr lang="en-US" sz="2800" dirty="0" smtClean="0"/>
          </a:p>
          <a:p>
            <a:pPr marL="0" indent="274320" algn="just">
              <a:spcBef>
                <a:spcPts val="0"/>
              </a:spcBef>
              <a:buNone/>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2</a:t>
            </a:fld>
            <a:endParaRPr lang="en-US"/>
          </a:p>
        </p:txBody>
      </p:sp>
      <p:sp>
        <p:nvSpPr>
          <p:cNvPr id="7" name="Footer Placeholder 6"/>
          <p:cNvSpPr>
            <a:spLocks noGrp="1"/>
          </p:cNvSpPr>
          <p:nvPr>
            <p:ph type="ftr" sz="quarter" idx="11"/>
          </p:nvPr>
        </p:nvSpPr>
        <p:spPr/>
        <p:txBody>
          <a:bodyPr/>
          <a:lstStyle/>
          <a:p>
            <a:r>
              <a:rPr lang="en-US" smtClean="0"/>
              <a:t>mashhoun@iust.ac.ir                Iran Univ of Science &amp; Tech</a:t>
            </a:r>
            <a:endParaRPr lang="en-US"/>
          </a:p>
        </p:txBody>
      </p:sp>
      <p:pic>
        <p:nvPicPr>
          <p:cNvPr id="1026" name="Picture 2"/>
          <p:cNvPicPr>
            <a:picLocks noChangeAspect="1" noChangeArrowheads="1"/>
          </p:cNvPicPr>
          <p:nvPr/>
        </p:nvPicPr>
        <p:blipFill>
          <a:blip r:embed="rId3" cstate="print"/>
          <a:srcRect/>
          <a:stretch>
            <a:fillRect/>
          </a:stretch>
        </p:blipFill>
        <p:spPr bwMode="auto">
          <a:xfrm>
            <a:off x="4258148" y="2588222"/>
            <a:ext cx="3600000" cy="2055224"/>
          </a:xfrm>
          <a:prstGeom prst="rect">
            <a:avLst/>
          </a:prstGeom>
          <a:noFill/>
          <a:ln w="9525">
            <a:noFill/>
            <a:miter lim="800000"/>
            <a:headEnd/>
            <a:tailEnd/>
          </a:ln>
          <a:effectLst/>
        </p:spPr>
      </p:pic>
      <p:sp>
        <p:nvSpPr>
          <p:cNvPr id="9" name="Content Placeholder 5"/>
          <p:cNvSpPr txBox="1">
            <a:spLocks/>
          </p:cNvSpPr>
          <p:nvPr/>
        </p:nvSpPr>
        <p:spPr>
          <a:xfrm>
            <a:off x="928662" y="3948130"/>
            <a:ext cx="3357586" cy="838192"/>
          </a:xfrm>
          <a:prstGeom prst="rect">
            <a:avLst/>
          </a:prstGeom>
        </p:spPr>
        <p:txBody>
          <a:bodyPr vert="horz">
            <a:normAutofit/>
          </a:bodyPr>
          <a:lstStyle/>
          <a:p>
            <a:pPr indent="457200" algn="just"/>
            <a:r>
              <a:rPr lang="en-US" sz="2000" dirty="0" smtClean="0"/>
              <a:t>For example, in the following program R21 is loaded with 0x14:</a:t>
            </a: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None/>
              <a:tabLst/>
              <a:defRPr/>
            </a:pP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274320" algn="just" defTabSz="914400" rtl="0" eaLnBrk="1" fontAlgn="auto" latinLnBrk="0" hangingPunct="1">
              <a:lnSpc>
                <a:spcPct val="100000"/>
              </a:lnSpc>
              <a:spcBef>
                <a:spcPts val="0"/>
              </a:spcBef>
              <a:spcAft>
                <a:spcPts val="0"/>
              </a:spcAft>
              <a:buClr>
                <a:schemeClr val="accent1"/>
              </a:buClr>
              <a:buSzPct val="85000"/>
              <a:buFont typeface="Wingdings 2"/>
              <a:buNone/>
              <a:tabLst/>
              <a:defRPr/>
            </a:pPr>
            <a:endParaRPr kumimoji="0" lang="en-US" sz="20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3" name="Picture 3"/>
          <p:cNvPicPr>
            <a:picLocks noChangeAspect="1" noChangeArrowheads="1"/>
          </p:cNvPicPr>
          <p:nvPr/>
        </p:nvPicPr>
        <p:blipFill>
          <a:blip r:embed="rId4" cstate="print"/>
          <a:srcRect/>
          <a:stretch>
            <a:fillRect/>
          </a:stretch>
        </p:blipFill>
        <p:spPr bwMode="auto">
          <a:xfrm>
            <a:off x="857224" y="4713706"/>
            <a:ext cx="7200000" cy="114418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2400" dirty="0" smtClean="0"/>
              <a:t>6.1 : INTRODUCING SOME MORE ASSEMBLER DIRECTIVES</a:t>
            </a:r>
          </a:p>
        </p:txBody>
      </p:sp>
      <p:sp>
        <p:nvSpPr>
          <p:cNvPr id="6" name="Content Placeholder 5"/>
          <p:cNvSpPr>
            <a:spLocks noGrp="1"/>
          </p:cNvSpPr>
          <p:nvPr>
            <p:ph sz="quarter" idx="1"/>
          </p:nvPr>
        </p:nvSpPr>
        <p:spPr>
          <a:xfrm>
            <a:off x="914400" y="1447800"/>
            <a:ext cx="7372376" cy="4572000"/>
          </a:xfrm>
        </p:spPr>
        <p:txBody>
          <a:bodyPr>
            <a:normAutofit/>
          </a:bodyPr>
          <a:lstStyle/>
          <a:p>
            <a:pPr marL="0" indent="274320" algn="just">
              <a:spcBef>
                <a:spcPts val="0"/>
              </a:spcBef>
              <a:buNone/>
            </a:pPr>
            <a:r>
              <a:rPr lang="en-US" sz="2000" dirty="0" smtClean="0"/>
              <a:t>The AVR registers for Ports A, B, and so on are part of the group of registers commonly referred to as </a:t>
            </a:r>
            <a:r>
              <a:rPr lang="en-US" sz="2000" i="1" dirty="0" smtClean="0"/>
              <a:t>I/O </a:t>
            </a:r>
            <a:r>
              <a:rPr lang="en-US" sz="2000" b="1" i="1" dirty="0" smtClean="0"/>
              <a:t>registers</a:t>
            </a:r>
            <a:r>
              <a:rPr lang="en-US" sz="2000" dirty="0" smtClean="0"/>
              <a:t>. There are many I/O registers and they are widely used. The I/O registers can be accessed by their names or by their addresses. For example, </a:t>
            </a:r>
            <a:r>
              <a:rPr lang="en-US" sz="2000" dirty="0" smtClean="0">
                <a:solidFill>
                  <a:srgbClr val="0066FF"/>
                </a:solidFill>
              </a:rPr>
              <a:t>PINB has address 0x16</a:t>
            </a:r>
            <a:r>
              <a:rPr lang="en-US" sz="2000" dirty="0" smtClean="0"/>
              <a:t>, and </a:t>
            </a:r>
            <a:r>
              <a:rPr lang="en-US" sz="2000" dirty="0" smtClean="0">
                <a:solidFill>
                  <a:srgbClr val="00B050"/>
                </a:solidFill>
              </a:rPr>
              <a:t>PORTC the address $15</a:t>
            </a:r>
            <a:r>
              <a:rPr lang="en-US" sz="2000" dirty="0" smtClean="0"/>
              <a:t>, as shown in Table 6-4. Notice how the following pairs of instructions mean the same thing:</a:t>
            </a:r>
          </a:p>
          <a:p>
            <a:pPr marL="0" indent="274320" algn="just">
              <a:spcBef>
                <a:spcPts val="0"/>
              </a:spcBef>
              <a:buNone/>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20</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4387" y="3454639"/>
            <a:ext cx="5232402" cy="13716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4387" y="4826239"/>
            <a:ext cx="4948174" cy="1371600"/>
          </a:xfrm>
          <a:prstGeom prst="rect">
            <a:avLst/>
          </a:prstGeom>
        </p:spPr>
      </p:pic>
      <p:sp>
        <p:nvSpPr>
          <p:cNvPr id="11" name="Rectangle 10"/>
          <p:cNvSpPr/>
          <p:nvPr/>
        </p:nvSpPr>
        <p:spPr>
          <a:xfrm>
            <a:off x="1984387" y="3573016"/>
            <a:ext cx="5035885" cy="1253223"/>
          </a:xfrm>
          <a:prstGeom prst="rect">
            <a:avLst/>
          </a:prstGeom>
          <a:solidFill>
            <a:srgbClr val="0066FF">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979712" y="4840073"/>
            <a:ext cx="5035885" cy="1253223"/>
          </a:xfrm>
          <a:prstGeom prst="rect">
            <a:avLst/>
          </a:prstGeom>
          <a:solidFill>
            <a:srgbClr val="00B05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2400" dirty="0" smtClean="0"/>
              <a:t>6.1 : INTRODUCING SOME MORE ASSEMBLER DIRECTIVES</a:t>
            </a:r>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21</a:t>
            </a:fld>
            <a:endParaRPr lang="en-US"/>
          </a:p>
        </p:txBody>
      </p:sp>
      <p:sp>
        <p:nvSpPr>
          <p:cNvPr id="7" name="Footer Placeholder 6"/>
          <p:cNvSpPr>
            <a:spLocks noGrp="1"/>
          </p:cNvSpPr>
          <p:nvPr>
            <p:ph type="ftr" sz="quarter" idx="11"/>
          </p:nvPr>
        </p:nvSpPr>
        <p:spPr/>
        <p:txBody>
          <a:bodyPr/>
          <a:lstStyle/>
          <a:p>
            <a:r>
              <a:rPr lang="en-US" smtClean="0"/>
              <a:t>mashhoun@iust.ac.ir                Iran Univ of Science &amp; Tech</a:t>
            </a:r>
            <a:endParaRPr lang="en-US"/>
          </a:p>
        </p:txBody>
      </p:sp>
      <p:pic>
        <p:nvPicPr>
          <p:cNvPr id="18434" name="Picture 2"/>
          <p:cNvPicPr>
            <a:picLocks noGrp="1" noChangeAspect="1" noChangeArrowheads="1"/>
          </p:cNvPicPr>
          <p:nvPr>
            <p:ph sz="quarter" idx="1"/>
          </p:nvPr>
        </p:nvPicPr>
        <p:blipFill>
          <a:blip r:embed="rId3" cstate="print"/>
          <a:srcRect/>
          <a:stretch>
            <a:fillRect/>
          </a:stretch>
        </p:blipFill>
        <p:spPr bwMode="auto">
          <a:xfrm>
            <a:off x="914400" y="1538699"/>
            <a:ext cx="7372350" cy="4390201"/>
          </a:xfrm>
          <a:prstGeom prst="rect">
            <a:avLst/>
          </a:prstGeom>
          <a:noFill/>
          <a:ln w="9525">
            <a:noFill/>
            <a:miter lim="800000"/>
            <a:headEnd/>
            <a:tailEnd/>
          </a:ln>
          <a:effectLst/>
        </p:spPr>
      </p:pic>
      <p:sp>
        <p:nvSpPr>
          <p:cNvPr id="9" name="Rectangle 8"/>
          <p:cNvSpPr/>
          <p:nvPr/>
        </p:nvSpPr>
        <p:spPr>
          <a:xfrm>
            <a:off x="1000100" y="2214554"/>
            <a:ext cx="7286676" cy="785818"/>
          </a:xfrm>
          <a:prstGeom prst="rect">
            <a:avLst/>
          </a:prstGeom>
          <a:solidFill>
            <a:srgbClr val="00B050">
              <a:alpha val="2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00100" y="3000372"/>
            <a:ext cx="7286676" cy="785818"/>
          </a:xfrm>
          <a:prstGeom prst="rect">
            <a:avLst/>
          </a:prstGeom>
          <a:solidFill>
            <a:srgbClr val="00B0F0">
              <a:alpha val="25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00100" y="3786190"/>
            <a:ext cx="7286676" cy="785818"/>
          </a:xfrm>
          <a:prstGeom prst="rect">
            <a:avLst/>
          </a:prstGeom>
          <a:solidFill>
            <a:srgbClr val="FF0000">
              <a:alpha val="25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000100" y="4572008"/>
            <a:ext cx="7286676" cy="785818"/>
          </a:xfrm>
          <a:prstGeom prst="rect">
            <a:avLst/>
          </a:prstGeom>
          <a:solidFill>
            <a:srgbClr val="7030A0">
              <a:alpha val="25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000100" y="5357826"/>
            <a:ext cx="7286676" cy="571504"/>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2400" dirty="0" smtClean="0"/>
              <a:t>6.1 : INTRODUCING SOME MORE ASSEMBLER DIRECTIVES</a:t>
            </a:r>
          </a:p>
        </p:txBody>
      </p:sp>
      <p:sp>
        <p:nvSpPr>
          <p:cNvPr id="6" name="Content Placeholder 5"/>
          <p:cNvSpPr>
            <a:spLocks noGrp="1"/>
          </p:cNvSpPr>
          <p:nvPr>
            <p:ph sz="quarter" idx="1"/>
          </p:nvPr>
        </p:nvSpPr>
        <p:spPr>
          <a:xfrm>
            <a:off x="914400" y="1447800"/>
            <a:ext cx="7372376" cy="4572000"/>
          </a:xfrm>
        </p:spPr>
        <p:txBody>
          <a:bodyPr>
            <a:normAutofit/>
          </a:bodyPr>
          <a:lstStyle/>
          <a:p>
            <a:pPr marL="0" indent="274320" algn="just">
              <a:spcBef>
                <a:spcPts val="0"/>
              </a:spcBef>
              <a:buNone/>
            </a:pPr>
            <a:r>
              <a:rPr lang="en-US" sz="2000" dirty="0" smtClean="0"/>
              <a:t>Table 6-4 lists some of the AVR I/O registers and their addresses. The following points should be noted about the addresses of I/O registers:</a:t>
            </a:r>
          </a:p>
          <a:p>
            <a:pPr marL="457200" indent="-457200" algn="just">
              <a:spcBef>
                <a:spcPts val="0"/>
              </a:spcBef>
              <a:buFont typeface="+mj-lt"/>
              <a:buAutoNum type="arabicPeriod"/>
            </a:pPr>
            <a:r>
              <a:rPr lang="en-US" sz="2000" dirty="0" smtClean="0"/>
              <a:t>As shown in Figures 2-3 and </a:t>
            </a:r>
            <a:r>
              <a:rPr lang="en-US" sz="2000" b="1" dirty="0" smtClean="0"/>
              <a:t>2-4, the addresses between $20 and $5F of the </a:t>
            </a:r>
            <a:r>
              <a:rPr lang="en-US" sz="2000" dirty="0" smtClean="0"/>
              <a:t>data space have been assigned to standard I/O registers in all of the AVRs. These I/O registers have two addresses: I/O address and data memory address. The I/O address is used when we use the I/O direct addressing mode, while the data memory address is used when we use the direct addressing mode; in other words, the standard I/O registers can be accessed using both the direct addressing and the I/O addressing modes.</a:t>
            </a:r>
          </a:p>
          <a:p>
            <a:pPr marL="457200" indent="-457200">
              <a:buFont typeface="+mj-lt"/>
              <a:buAutoNum type="arabicPeriod"/>
            </a:pPr>
            <a:r>
              <a:rPr lang="en-US" sz="2000" dirty="0" smtClean="0"/>
              <a:t>Some AVRs have less than 64 I/O registers. So, some locations of the standard I/O memory are not used by the I/O registers. The unused  locations are reserved and must not be used by the AVR programmer.</a:t>
            </a:r>
          </a:p>
          <a:p>
            <a:endParaRPr lang="en-US" sz="2000" dirty="0" smtClean="0"/>
          </a:p>
          <a:p>
            <a:pPr marL="0" indent="274320" algn="just">
              <a:spcBef>
                <a:spcPts val="0"/>
              </a:spcBef>
              <a:buNone/>
            </a:pPr>
            <a:endParaRPr lang="en-US" sz="2000" dirty="0" smtClean="0"/>
          </a:p>
          <a:p>
            <a:pPr marL="0" indent="274320" algn="just">
              <a:spcBef>
                <a:spcPts val="0"/>
              </a:spcBef>
              <a:buNone/>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22</a:t>
            </a:fld>
            <a:endParaRPr lang="en-US"/>
          </a:p>
        </p:txBody>
      </p:sp>
      <p:sp>
        <p:nvSpPr>
          <p:cNvPr id="7" name="Footer Placeholder 6"/>
          <p:cNvSpPr>
            <a:spLocks noGrp="1"/>
          </p:cNvSpPr>
          <p:nvPr>
            <p:ph type="ftr" sz="quarter" idx="11"/>
          </p:nvPr>
        </p:nvSpPr>
        <p:spPr/>
        <p:txBody>
          <a:bodyPr/>
          <a:lstStyle/>
          <a:p>
            <a:r>
              <a:rPr lang="en-US" smtClean="0"/>
              <a:t>mashhoun@iust.ac.ir                Iran Univ of Science &amp; Tech</a:t>
            </a:r>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9388" y="3328359"/>
            <a:ext cx="3962400" cy="914400"/>
          </a:xfrm>
          <a:prstGeom prst="rect">
            <a:avLst/>
          </a:prstGeom>
        </p:spPr>
      </p:pic>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2400" dirty="0" smtClean="0"/>
              <a:t>6.1 : INTRODUCING SOME MORE ASSEMBLER DIRECTIVES</a:t>
            </a:r>
          </a:p>
        </p:txBody>
      </p:sp>
      <p:sp>
        <p:nvSpPr>
          <p:cNvPr id="6" name="Content Placeholder 5"/>
          <p:cNvSpPr>
            <a:spLocks noGrp="1"/>
          </p:cNvSpPr>
          <p:nvPr>
            <p:ph sz="quarter" idx="1"/>
          </p:nvPr>
        </p:nvSpPr>
        <p:spPr>
          <a:xfrm>
            <a:off x="914400" y="1447800"/>
            <a:ext cx="7372376" cy="5195910"/>
          </a:xfrm>
        </p:spPr>
        <p:txBody>
          <a:bodyPr>
            <a:normAutofit/>
          </a:bodyPr>
          <a:lstStyle/>
          <a:p>
            <a:pPr marL="457200" indent="-457200" algn="just">
              <a:buFont typeface="+mj-lt"/>
              <a:buAutoNum type="arabicPeriod" startAt="3"/>
            </a:pPr>
            <a:r>
              <a:rPr lang="en-US" sz="2000" dirty="0" smtClean="0"/>
              <a:t>Some AVRs have more than 64 I/O registers. The extra I/O registers are located above the data memory address $5F. The data memory allocated to the extra I/O registers is called </a:t>
            </a:r>
            <a:r>
              <a:rPr lang="en-US" sz="2000" dirty="0" smtClean="0">
                <a:solidFill>
                  <a:srgbClr val="FF0000"/>
                </a:solidFill>
              </a:rPr>
              <a:t>extended I/O memory.</a:t>
            </a:r>
          </a:p>
          <a:p>
            <a:pPr marL="457200" indent="0" algn="just">
              <a:spcBef>
                <a:spcPts val="0"/>
              </a:spcBef>
              <a:buNone/>
            </a:pPr>
            <a:r>
              <a:rPr lang="en-US" sz="2000" dirty="0" smtClean="0"/>
              <a:t>To access the extended I/O registers we can use the direct addressing mode. For example, inATmega128, PORTF has the memory address of 0x62. So, the following instruction stores the contents of R20 in PORTF.</a:t>
            </a:r>
          </a:p>
          <a:p>
            <a:endParaRPr lang="en-US" sz="2000" dirty="0" smtClean="0"/>
          </a:p>
          <a:p>
            <a:pPr>
              <a:buNone/>
            </a:pPr>
            <a:endParaRPr lang="en-US" sz="2000" dirty="0" smtClean="0"/>
          </a:p>
          <a:p>
            <a:pPr marL="457200" indent="-457200" algn="just">
              <a:buFont typeface="+mj-lt"/>
              <a:buAutoNum type="arabicPeriod" startAt="4"/>
            </a:pPr>
            <a:r>
              <a:rPr lang="en-US" sz="2000" dirty="0" smtClean="0">
                <a:solidFill>
                  <a:srgbClr val="FF0000"/>
                </a:solidFill>
              </a:rPr>
              <a:t>The I/O registers can have different addresses in different AVR microcontrollers</a:t>
            </a:r>
            <a:r>
              <a:rPr lang="en-US" sz="2000" dirty="0" smtClean="0"/>
              <a:t>. For example, the I/O address $2 is assigned to TWAR in the ATmega32, while the same address is assigned to DDRE inATmega128. This can cause problems if you want to run programs written for one AVR on another AVR. The best way to solve this problem is to use the names of the registers instead of their addresses.</a:t>
            </a:r>
          </a:p>
          <a:p>
            <a:endParaRPr lang="en-US" sz="2000" dirty="0" smtClean="0"/>
          </a:p>
          <a:p>
            <a:pPr marL="457200" indent="-457200" algn="just">
              <a:buFont typeface="+mj-lt"/>
              <a:buAutoNum type="arabicPeriod" startAt="4"/>
            </a:pPr>
            <a:endParaRPr lang="en-US" sz="2000" dirty="0" smtClean="0"/>
          </a:p>
          <a:p>
            <a:endParaRPr lang="en-US" sz="2000" dirty="0" smtClean="0"/>
          </a:p>
          <a:p>
            <a:pPr marL="457200" indent="-457200" algn="just">
              <a:buFont typeface="+mj-lt"/>
              <a:buAutoNum type="arabicPeriod" startAt="4"/>
            </a:pPr>
            <a:endParaRPr lang="en-US" sz="2000" dirty="0" smtClean="0"/>
          </a:p>
          <a:p>
            <a:endParaRPr lang="en-US" sz="2000" dirty="0" smtClean="0"/>
          </a:p>
          <a:p>
            <a:endParaRPr lang="en-US" sz="2000" dirty="0" smtClean="0"/>
          </a:p>
          <a:p>
            <a:pPr marL="0" indent="274320" algn="just">
              <a:spcBef>
                <a:spcPts val="0"/>
              </a:spcBef>
              <a:buNone/>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23</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2400" dirty="0" smtClean="0"/>
              <a:t>6.3 REGISTER INDIRECT ADDRESSING MODE</a:t>
            </a:r>
          </a:p>
        </p:txBody>
      </p:sp>
      <p:sp>
        <p:nvSpPr>
          <p:cNvPr id="6" name="Content Placeholder 5"/>
          <p:cNvSpPr>
            <a:spLocks noGrp="1"/>
          </p:cNvSpPr>
          <p:nvPr>
            <p:ph sz="quarter" idx="1"/>
          </p:nvPr>
        </p:nvSpPr>
        <p:spPr>
          <a:xfrm>
            <a:off x="928662" y="1428736"/>
            <a:ext cx="7372376" cy="4572000"/>
          </a:xfrm>
        </p:spPr>
        <p:txBody>
          <a:bodyPr>
            <a:normAutofit/>
          </a:bodyPr>
          <a:lstStyle/>
          <a:p>
            <a:pPr>
              <a:buNone/>
            </a:pPr>
            <a:r>
              <a:rPr lang="en-US" sz="2800" b="1" dirty="0" smtClean="0"/>
              <a:t>Register indirect addressing mode</a:t>
            </a:r>
          </a:p>
          <a:p>
            <a:pPr marL="0" indent="274320" algn="just">
              <a:spcBef>
                <a:spcPts val="0"/>
              </a:spcBef>
              <a:buNone/>
            </a:pPr>
            <a:r>
              <a:rPr lang="en-US" sz="2000" dirty="0" smtClean="0"/>
              <a:t>In the register indirect addressing mode, a register is used as a pointer to the data memory location. In the AVR, three registers are used for this purpose: X, Y, and Z. </a:t>
            </a:r>
            <a:r>
              <a:rPr lang="en-US" sz="2000" dirty="0" smtClean="0">
                <a:solidFill>
                  <a:srgbClr val="FF0000"/>
                </a:solidFill>
              </a:rPr>
              <a:t>These are 16-bit registers allowing access to the entire 65,536 bytes of data memory space in the AVR.</a:t>
            </a:r>
          </a:p>
          <a:p>
            <a:endParaRPr lang="en-US" sz="2000" dirty="0" smtClean="0"/>
          </a:p>
          <a:p>
            <a:pPr marL="0" indent="274320" algn="just">
              <a:spcBef>
                <a:spcPts val="0"/>
              </a:spcBef>
              <a:buNone/>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24</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20482" name="Picture 2"/>
          <p:cNvPicPr>
            <a:picLocks noChangeAspect="1" noChangeArrowheads="1"/>
          </p:cNvPicPr>
          <p:nvPr/>
        </p:nvPicPr>
        <p:blipFill>
          <a:blip r:embed="rId3" cstate="print"/>
          <a:srcRect/>
          <a:stretch>
            <a:fillRect/>
          </a:stretch>
        </p:blipFill>
        <p:spPr bwMode="auto">
          <a:xfrm>
            <a:off x="1000100" y="3222026"/>
            <a:ext cx="7200000" cy="2707304"/>
          </a:xfrm>
          <a:prstGeom prst="rect">
            <a:avLst/>
          </a:prstGeom>
          <a:noFill/>
          <a:ln w="9525">
            <a:noFill/>
            <a:miter lim="800000"/>
            <a:headEnd/>
            <a:tailEnd/>
          </a:ln>
          <a:effectLst/>
        </p:spPr>
      </p:pic>
      <p:sp>
        <p:nvSpPr>
          <p:cNvPr id="8" name="Rectangle 7"/>
          <p:cNvSpPr/>
          <p:nvPr/>
        </p:nvSpPr>
        <p:spPr>
          <a:xfrm>
            <a:off x="1071538" y="3214686"/>
            <a:ext cx="7143800" cy="2500330"/>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2400" dirty="0" smtClean="0"/>
              <a:t>6.3 REGISTER INDIRECT ADDRESSING MODE</a:t>
            </a:r>
          </a:p>
        </p:txBody>
      </p:sp>
      <p:sp>
        <p:nvSpPr>
          <p:cNvPr id="6" name="Content Placeholder 5"/>
          <p:cNvSpPr>
            <a:spLocks noGrp="1"/>
          </p:cNvSpPr>
          <p:nvPr>
            <p:ph sz="quarter" idx="1"/>
          </p:nvPr>
        </p:nvSpPr>
        <p:spPr>
          <a:xfrm>
            <a:off x="914400" y="1447800"/>
            <a:ext cx="7372376" cy="4572000"/>
          </a:xfrm>
        </p:spPr>
        <p:txBody>
          <a:bodyPr>
            <a:normAutofit/>
          </a:bodyPr>
          <a:lstStyle/>
          <a:p>
            <a:pPr marL="0" indent="274320" algn="just">
              <a:lnSpc>
                <a:spcPct val="150000"/>
              </a:lnSpc>
              <a:spcBef>
                <a:spcPts val="0"/>
              </a:spcBef>
              <a:buNone/>
            </a:pPr>
            <a:r>
              <a:rPr lang="en-US" sz="2000" dirty="0" smtClean="0"/>
              <a:t>We can use them with the LD instruction to read the value of a location pointed to by these registers. For example, the following instruction reads the value of the location pointed to by the X pointer.</a:t>
            </a:r>
          </a:p>
          <a:p>
            <a:endParaRPr lang="en-US" sz="2000" dirty="0" smtClean="0"/>
          </a:p>
          <a:p>
            <a:pPr marL="0" indent="274320" algn="just">
              <a:spcBef>
                <a:spcPts val="0"/>
              </a:spcBef>
              <a:buNone/>
            </a:pPr>
            <a:endParaRPr lang="en-US" sz="2000" dirty="0" smtClean="0"/>
          </a:p>
          <a:p>
            <a:pPr marL="0" indent="0" algn="just">
              <a:lnSpc>
                <a:spcPct val="150000"/>
              </a:lnSpc>
              <a:spcBef>
                <a:spcPts val="0"/>
              </a:spcBef>
              <a:buNone/>
            </a:pPr>
            <a:r>
              <a:rPr lang="en-US" sz="2000" dirty="0" smtClean="0"/>
              <a:t>For instance, the following program loads the contents of location 0x130 into R18:</a:t>
            </a:r>
          </a:p>
          <a:p>
            <a:pPr marL="0" indent="0" algn="just">
              <a:spcBef>
                <a:spcPts val="0"/>
              </a:spcBef>
              <a:buNone/>
            </a:pPr>
            <a:endParaRPr lang="en-US" sz="2000" dirty="0" smtClean="0"/>
          </a:p>
          <a:p>
            <a:pPr marL="0" indent="274320" algn="just">
              <a:spcBef>
                <a:spcPts val="0"/>
              </a:spcBef>
              <a:buNone/>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25</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21506" name="Picture 2"/>
          <p:cNvPicPr>
            <a:picLocks noChangeAspect="1" noChangeArrowheads="1"/>
          </p:cNvPicPr>
          <p:nvPr/>
        </p:nvPicPr>
        <p:blipFill>
          <a:blip r:embed="rId3" cstate="print"/>
          <a:srcRect/>
          <a:stretch>
            <a:fillRect/>
          </a:stretch>
        </p:blipFill>
        <p:spPr bwMode="auto">
          <a:xfrm>
            <a:off x="1306710" y="3114722"/>
            <a:ext cx="6480000" cy="242840"/>
          </a:xfrm>
          <a:prstGeom prst="rect">
            <a:avLst/>
          </a:prstGeom>
          <a:noFill/>
          <a:ln w="9525">
            <a:noFill/>
            <a:miter lim="800000"/>
            <a:headEnd/>
            <a:tailEnd/>
          </a:ln>
          <a:effectLst/>
        </p:spPr>
      </p:pic>
      <p:pic>
        <p:nvPicPr>
          <p:cNvPr id="21507" name="Picture 3"/>
          <p:cNvPicPr>
            <a:picLocks noChangeAspect="1" noChangeArrowheads="1"/>
          </p:cNvPicPr>
          <p:nvPr/>
        </p:nvPicPr>
        <p:blipFill>
          <a:blip r:embed="rId4" cstate="print"/>
          <a:srcRect/>
          <a:stretch>
            <a:fillRect/>
          </a:stretch>
        </p:blipFill>
        <p:spPr bwMode="auto">
          <a:xfrm>
            <a:off x="1357290" y="4714884"/>
            <a:ext cx="6480000" cy="632039"/>
          </a:xfrm>
          <a:prstGeom prst="rect">
            <a:avLst/>
          </a:prstGeom>
          <a:noFill/>
          <a:ln w="9525">
            <a:noFill/>
            <a:miter lim="800000"/>
            <a:headEnd/>
            <a:tailEnd/>
          </a:ln>
          <a:effectLst/>
        </p:spPr>
      </p:pic>
      <p:sp>
        <p:nvSpPr>
          <p:cNvPr id="9" name="Rounded Rectangle 8"/>
          <p:cNvSpPr/>
          <p:nvPr/>
        </p:nvSpPr>
        <p:spPr>
          <a:xfrm>
            <a:off x="1428728" y="3000372"/>
            <a:ext cx="1500198" cy="428628"/>
          </a:xfrm>
          <a:prstGeom prst="roundRect">
            <a:avLst/>
          </a:prstGeom>
          <a:solidFill>
            <a:srgbClr val="00B050">
              <a:alpha val="2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1285852" y="4572008"/>
            <a:ext cx="1785950" cy="857256"/>
          </a:xfrm>
          <a:prstGeom prst="roundRect">
            <a:avLst/>
          </a:prstGeom>
          <a:solidFill>
            <a:srgbClr val="00B050">
              <a:alpha val="2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072" y="1489076"/>
            <a:ext cx="3173278" cy="1371600"/>
          </a:xfrm>
          <a:prstGeom prst="rect">
            <a:avLst/>
          </a:prstGeom>
        </p:spPr>
      </p:pic>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2400" dirty="0" smtClean="0"/>
              <a:t>6.3 REGISTER INDIRECT ADDRESSING MODE</a:t>
            </a:r>
          </a:p>
        </p:txBody>
      </p:sp>
      <p:sp>
        <p:nvSpPr>
          <p:cNvPr id="6" name="Content Placeholder 5"/>
          <p:cNvSpPr>
            <a:spLocks noGrp="1"/>
          </p:cNvSpPr>
          <p:nvPr>
            <p:ph sz="quarter" idx="1"/>
          </p:nvPr>
        </p:nvSpPr>
        <p:spPr>
          <a:xfrm>
            <a:off x="914400" y="1447800"/>
            <a:ext cx="4521696" cy="4572000"/>
          </a:xfrm>
        </p:spPr>
        <p:txBody>
          <a:bodyPr>
            <a:normAutofit/>
          </a:bodyPr>
          <a:lstStyle/>
          <a:p>
            <a:pPr marL="0" indent="274320" algn="just">
              <a:spcBef>
                <a:spcPts val="0"/>
              </a:spcBef>
              <a:buNone/>
            </a:pPr>
            <a:r>
              <a:rPr lang="en-US" sz="2000" dirty="0" smtClean="0"/>
              <a:t>The ST instruction can be used to write a value to a location to which any of the X, Y, and Z registers points. For example, the following program stores the contents of R23 into location 0x139F:</a:t>
            </a:r>
          </a:p>
          <a:p>
            <a:pPr marL="0" indent="274320" algn="just">
              <a:spcBef>
                <a:spcPts val="0"/>
              </a:spcBef>
              <a:buNone/>
            </a:pPr>
            <a:endParaRPr lang="en-US" sz="2000" dirty="0" smtClean="0"/>
          </a:p>
          <a:p>
            <a:endParaRPr lang="en-US" sz="2000" dirty="0" smtClean="0"/>
          </a:p>
          <a:p>
            <a:pPr marL="0" indent="274320" algn="just">
              <a:spcBef>
                <a:spcPts val="0"/>
              </a:spcBef>
              <a:buNone/>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26</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22531" name="Picture 3"/>
          <p:cNvPicPr>
            <a:picLocks noChangeAspect="1" noChangeArrowheads="1"/>
          </p:cNvPicPr>
          <p:nvPr/>
        </p:nvPicPr>
        <p:blipFill>
          <a:blip r:embed="rId4" cstate="print"/>
          <a:srcRect/>
          <a:stretch>
            <a:fillRect/>
          </a:stretch>
        </p:blipFill>
        <p:spPr bwMode="auto">
          <a:xfrm>
            <a:off x="1285852" y="3214686"/>
            <a:ext cx="6480000" cy="3022062"/>
          </a:xfrm>
          <a:prstGeom prst="rect">
            <a:avLst/>
          </a:prstGeom>
          <a:noFill/>
          <a:ln w="9525">
            <a:noFill/>
            <a:miter lim="800000"/>
            <a:headEnd/>
            <a:tailEnd/>
          </a:ln>
          <a:effectLst/>
        </p:spPr>
      </p:pic>
      <p:sp>
        <p:nvSpPr>
          <p:cNvPr id="9" name="Rectangle 8"/>
          <p:cNvSpPr/>
          <p:nvPr/>
        </p:nvSpPr>
        <p:spPr>
          <a:xfrm>
            <a:off x="1357290" y="3286124"/>
            <a:ext cx="6357982" cy="2714644"/>
          </a:xfrm>
          <a:prstGeom prst="rect">
            <a:avLst/>
          </a:prstGeom>
          <a:solidFill>
            <a:srgbClr val="0070C0">
              <a:alpha val="25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2400" dirty="0" smtClean="0"/>
              <a:t>6.3 REGISTER INDIRECT ADDRESSING MODE</a:t>
            </a:r>
          </a:p>
        </p:txBody>
      </p:sp>
      <p:sp>
        <p:nvSpPr>
          <p:cNvPr id="6" name="Content Placeholder 5"/>
          <p:cNvSpPr>
            <a:spLocks noGrp="1"/>
          </p:cNvSpPr>
          <p:nvPr>
            <p:ph sz="quarter" idx="1"/>
          </p:nvPr>
        </p:nvSpPr>
        <p:spPr>
          <a:xfrm>
            <a:off x="914400" y="1447800"/>
            <a:ext cx="7372376" cy="4572000"/>
          </a:xfrm>
        </p:spPr>
        <p:txBody>
          <a:bodyPr>
            <a:normAutofit/>
          </a:bodyPr>
          <a:lstStyle/>
          <a:p>
            <a:pPr marL="0" indent="0" algn="just">
              <a:spcBef>
                <a:spcPts val="0"/>
              </a:spcBef>
              <a:buNone/>
            </a:pPr>
            <a:r>
              <a:rPr lang="en-US" sz="2400" b="1" dirty="0" smtClean="0"/>
              <a:t>Advantages of register indirect addressing mode</a:t>
            </a:r>
          </a:p>
          <a:p>
            <a:pPr marL="0" indent="274320" algn="just">
              <a:spcBef>
                <a:spcPts val="0"/>
              </a:spcBef>
              <a:buNone/>
            </a:pPr>
            <a:r>
              <a:rPr lang="en-US" sz="2000" dirty="0" smtClean="0"/>
              <a:t>One of the advantages of register indirect addressing mode is that it makes accessing data dynamic rather than static, as with direct addressing mode.</a:t>
            </a:r>
          </a:p>
          <a:p>
            <a:pPr marL="0" indent="274320" algn="just">
              <a:spcBef>
                <a:spcPts val="0"/>
              </a:spcBef>
              <a:buNone/>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27</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23554" name="Picture 2"/>
          <p:cNvPicPr>
            <a:picLocks noChangeAspect="1" noChangeArrowheads="1"/>
          </p:cNvPicPr>
          <p:nvPr/>
        </p:nvPicPr>
        <p:blipFill>
          <a:blip r:embed="rId3" cstate="print"/>
          <a:srcRect/>
          <a:stretch>
            <a:fillRect/>
          </a:stretch>
        </p:blipFill>
        <p:spPr bwMode="auto">
          <a:xfrm>
            <a:off x="1428728" y="1714488"/>
            <a:ext cx="5760000" cy="4558411"/>
          </a:xfrm>
          <a:prstGeom prst="rect">
            <a:avLst/>
          </a:prstGeom>
          <a:noFill/>
          <a:ln w="9525">
            <a:noFill/>
            <a:miter lim="800000"/>
            <a:headEnd/>
            <a:tailEnd/>
          </a:ln>
          <a:effectLst/>
        </p:spPr>
      </p:pic>
      <p:sp>
        <p:nvSpPr>
          <p:cNvPr id="8" name="Rectangle 7"/>
          <p:cNvSpPr/>
          <p:nvPr/>
        </p:nvSpPr>
        <p:spPr>
          <a:xfrm>
            <a:off x="1500166" y="1714488"/>
            <a:ext cx="5643602" cy="4572032"/>
          </a:xfrm>
          <a:prstGeom prst="rect">
            <a:avLst/>
          </a:prstGeom>
          <a:solidFill>
            <a:srgbClr val="7030A0">
              <a:alpha val="25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554"/>
                                        </p:tgtEl>
                                        <p:attrNameLst>
                                          <p:attrName>style.visibility</p:attrName>
                                        </p:attrNameLst>
                                      </p:cBhvr>
                                      <p:to>
                                        <p:strVal val="visible"/>
                                      </p:to>
                                    </p:set>
                                    <p:animEffect transition="in" filter="fade">
                                      <p:cBhvr>
                                        <p:cTn id="7" dur="3000"/>
                                        <p:tgtEl>
                                          <p:spTgt spid="235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2400" dirty="0" smtClean="0"/>
              <a:t>6.3 REGISTER INDIRECT ADDRESSING MODE</a:t>
            </a:r>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28</a:t>
            </a:fld>
            <a:endParaRPr lang="en-US"/>
          </a:p>
        </p:txBody>
      </p:sp>
      <p:sp>
        <p:nvSpPr>
          <p:cNvPr id="7" name="Footer Placeholder 6"/>
          <p:cNvSpPr>
            <a:spLocks noGrp="1"/>
          </p:cNvSpPr>
          <p:nvPr>
            <p:ph type="ftr" sz="quarter" idx="11"/>
          </p:nvPr>
        </p:nvSpPr>
        <p:spPr/>
        <p:txBody>
          <a:bodyPr/>
          <a:lstStyle/>
          <a:p>
            <a:r>
              <a:rPr lang="en-US" smtClean="0"/>
              <a:t>mashhoun@iust.ac.ir                Iran Univ of Science &amp; Tech</a:t>
            </a:r>
            <a:endParaRPr lang="en-US"/>
          </a:p>
        </p:txBody>
      </p:sp>
      <p:pic>
        <p:nvPicPr>
          <p:cNvPr id="24578" name="Picture 2"/>
          <p:cNvPicPr>
            <a:picLocks noGrp="1" noChangeAspect="1" noChangeArrowheads="1"/>
          </p:cNvPicPr>
          <p:nvPr>
            <p:ph sz="quarter" idx="1"/>
          </p:nvPr>
        </p:nvPicPr>
        <p:blipFill>
          <a:blip r:embed="rId3" cstate="print"/>
          <a:srcRect/>
          <a:stretch>
            <a:fillRect/>
          </a:stretch>
        </p:blipFill>
        <p:spPr bwMode="auto">
          <a:xfrm>
            <a:off x="914400" y="2176133"/>
            <a:ext cx="7372350" cy="3115334"/>
          </a:xfrm>
          <a:prstGeom prst="rect">
            <a:avLst/>
          </a:prstGeom>
          <a:noFill/>
          <a:ln w="9525">
            <a:noFill/>
            <a:miter lim="800000"/>
            <a:headEnd/>
            <a:tailEnd/>
          </a:ln>
          <a:effectLst/>
        </p:spPr>
      </p:pic>
      <p:sp>
        <p:nvSpPr>
          <p:cNvPr id="8" name="Rectangle 7"/>
          <p:cNvSpPr/>
          <p:nvPr/>
        </p:nvSpPr>
        <p:spPr>
          <a:xfrm>
            <a:off x="1000100" y="2214554"/>
            <a:ext cx="7286676" cy="3071834"/>
          </a:xfrm>
          <a:prstGeom prst="rect">
            <a:avLst/>
          </a:prstGeom>
          <a:solidFill>
            <a:srgbClr val="7030A0">
              <a:alpha val="25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2400" dirty="0" smtClean="0"/>
              <a:t>6.3 REGISTER INDIRECT ADDRESSING MODE</a:t>
            </a:r>
          </a:p>
        </p:txBody>
      </p:sp>
      <p:sp>
        <p:nvSpPr>
          <p:cNvPr id="6" name="Content Placeholder 5"/>
          <p:cNvSpPr>
            <a:spLocks noGrp="1"/>
          </p:cNvSpPr>
          <p:nvPr>
            <p:ph sz="quarter" idx="1"/>
          </p:nvPr>
        </p:nvSpPr>
        <p:spPr>
          <a:xfrm>
            <a:off x="914400" y="1447800"/>
            <a:ext cx="7372376" cy="4572000"/>
          </a:xfrm>
        </p:spPr>
        <p:txBody>
          <a:bodyPr>
            <a:normAutofit/>
          </a:bodyPr>
          <a:lstStyle/>
          <a:p>
            <a:pPr>
              <a:buNone/>
            </a:pPr>
            <a:r>
              <a:rPr lang="en-US" sz="2000" b="1" dirty="0" smtClean="0"/>
              <a:t>Auto-increment and auto-decrement options for pointer registers</a:t>
            </a:r>
          </a:p>
          <a:p>
            <a:pPr marL="0" indent="274320" algn="just">
              <a:spcBef>
                <a:spcPts val="0"/>
              </a:spcBef>
              <a:buNone/>
            </a:pPr>
            <a:r>
              <a:rPr lang="en-US" sz="2000" dirty="0" smtClean="0"/>
              <a:t>Because the pointer registers (X, Y, and Z) are 16-bit registers, they can go from $0000 to $FFFF, which covers the entire 64K memory space of the AVR. Using the “INC ZL” instruction to increment the pointer can cause a problem.</a:t>
            </a:r>
          </a:p>
          <a:p>
            <a:pPr marL="0" indent="274320" algn="just">
              <a:spcBef>
                <a:spcPts val="0"/>
              </a:spcBef>
              <a:buNone/>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29</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25602" name="Picture 2"/>
          <p:cNvPicPr>
            <a:picLocks noChangeAspect="1" noChangeArrowheads="1"/>
          </p:cNvPicPr>
          <p:nvPr/>
        </p:nvPicPr>
        <p:blipFill>
          <a:blip r:embed="rId3" cstate="print"/>
          <a:srcRect/>
          <a:stretch>
            <a:fillRect/>
          </a:stretch>
        </p:blipFill>
        <p:spPr bwMode="auto">
          <a:xfrm>
            <a:off x="1000100" y="2807055"/>
            <a:ext cx="7200000" cy="3122275"/>
          </a:xfrm>
          <a:prstGeom prst="rect">
            <a:avLst/>
          </a:prstGeom>
          <a:noFill/>
          <a:ln w="9525">
            <a:noFill/>
            <a:miter lim="800000"/>
            <a:headEnd/>
            <a:tailEnd/>
          </a:ln>
          <a:effectLst/>
        </p:spPr>
      </p:pic>
      <p:sp>
        <p:nvSpPr>
          <p:cNvPr id="8" name="Rectangle 7"/>
          <p:cNvSpPr/>
          <p:nvPr/>
        </p:nvSpPr>
        <p:spPr>
          <a:xfrm>
            <a:off x="1071538" y="3357562"/>
            <a:ext cx="7072362" cy="2571768"/>
          </a:xfrm>
          <a:prstGeom prst="rect">
            <a:avLst/>
          </a:prstGeom>
          <a:solidFill>
            <a:srgbClr val="00B0F0">
              <a:alpha val="25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2400" dirty="0" smtClean="0"/>
              <a:t>6.1 : INTRODUCING SOME MORE ASSEMBLER DIRECTIVES</a:t>
            </a:r>
          </a:p>
        </p:txBody>
      </p:sp>
      <p:sp>
        <p:nvSpPr>
          <p:cNvPr id="6" name="Content Placeholder 5"/>
          <p:cNvSpPr>
            <a:spLocks noGrp="1"/>
          </p:cNvSpPr>
          <p:nvPr>
            <p:ph sz="quarter" idx="1"/>
          </p:nvPr>
        </p:nvSpPr>
        <p:spPr>
          <a:xfrm>
            <a:off x="914400" y="1447800"/>
            <a:ext cx="7372376" cy="766754"/>
          </a:xfrm>
        </p:spPr>
        <p:txBody>
          <a:bodyPr>
            <a:normAutofit/>
          </a:bodyPr>
          <a:lstStyle/>
          <a:p>
            <a:pPr marL="0" indent="274320" algn="just">
              <a:spcBef>
                <a:spcPts val="0"/>
              </a:spcBef>
              <a:buNone/>
            </a:pPr>
            <a:r>
              <a:rPr lang="en-US" sz="2000" dirty="0" smtClean="0"/>
              <a:t>In Table 6-3 you see the shift operators, which are very useful. They shift left and right a constant value.</a:t>
            </a:r>
          </a:p>
          <a:p>
            <a:pPr marL="0" indent="274320" algn="just">
              <a:spcBef>
                <a:spcPts val="0"/>
              </a:spcBef>
              <a:buNone/>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3</a:t>
            </a:fld>
            <a:endParaRPr lang="en-US"/>
          </a:p>
        </p:txBody>
      </p:sp>
      <p:sp>
        <p:nvSpPr>
          <p:cNvPr id="7" name="Footer Placeholder 6"/>
          <p:cNvSpPr>
            <a:spLocks noGrp="1"/>
          </p:cNvSpPr>
          <p:nvPr>
            <p:ph type="ftr" sz="quarter" idx="11"/>
          </p:nvPr>
        </p:nvSpPr>
        <p:spPr/>
        <p:txBody>
          <a:bodyPr/>
          <a:lstStyle/>
          <a:p>
            <a:r>
              <a:rPr lang="en-US" smtClean="0"/>
              <a:t>mashhoun@iust.ac.ir                Iran Univ of Science &amp; Tech</a:t>
            </a:r>
            <a:endParaRPr lang="en-US"/>
          </a:p>
        </p:txBody>
      </p:sp>
      <p:pic>
        <p:nvPicPr>
          <p:cNvPr id="2050" name="Picture 2"/>
          <p:cNvPicPr>
            <a:picLocks noChangeAspect="1" noChangeArrowheads="1"/>
          </p:cNvPicPr>
          <p:nvPr/>
        </p:nvPicPr>
        <p:blipFill>
          <a:blip r:embed="rId3" cstate="print"/>
          <a:srcRect/>
          <a:stretch>
            <a:fillRect/>
          </a:stretch>
        </p:blipFill>
        <p:spPr bwMode="auto">
          <a:xfrm>
            <a:off x="1000100" y="2138223"/>
            <a:ext cx="7200000" cy="2290909"/>
          </a:xfrm>
          <a:prstGeom prst="rect">
            <a:avLst/>
          </a:prstGeom>
          <a:noFill/>
          <a:ln w="9525">
            <a:noFill/>
            <a:miter lim="800000"/>
            <a:headEnd/>
            <a:tailEnd/>
          </a:ln>
          <a:effectLst/>
        </p:spPr>
      </p:pic>
      <p:sp>
        <p:nvSpPr>
          <p:cNvPr id="9" name="Content Placeholder 5"/>
          <p:cNvSpPr txBox="1">
            <a:spLocks/>
          </p:cNvSpPr>
          <p:nvPr/>
        </p:nvSpPr>
        <p:spPr>
          <a:xfrm>
            <a:off x="914400" y="4429132"/>
            <a:ext cx="7586690" cy="428628"/>
          </a:xfrm>
          <a:prstGeom prst="rect">
            <a:avLst/>
          </a:prstGeom>
        </p:spPr>
        <p:txBody>
          <a:bodyPr vert="horz">
            <a:normAutofit/>
          </a:bodyPr>
          <a:lstStyle/>
          <a:p>
            <a:r>
              <a:rPr lang="en-US" sz="2000" dirty="0" smtClean="0"/>
              <a:t>For example, the following instruction loads theR20 register with  0b00001110:</a:t>
            </a:r>
          </a:p>
          <a:p>
            <a:pPr marL="0" marR="0" lvl="0" indent="274320" algn="just" defTabSz="914400" rtl="0" eaLnBrk="1" fontAlgn="auto" latinLnBrk="0" hangingPunct="1">
              <a:lnSpc>
                <a:spcPct val="100000"/>
              </a:lnSpc>
              <a:spcBef>
                <a:spcPts val="0"/>
              </a:spcBef>
              <a:spcAft>
                <a:spcPts val="0"/>
              </a:spcAft>
              <a:buClr>
                <a:schemeClr val="accent1"/>
              </a:buClr>
              <a:buSzPct val="85000"/>
              <a:buFont typeface="Wingdings 2"/>
              <a:buNone/>
              <a:tabLst/>
              <a:defRPr/>
            </a:pPr>
            <a:endParaRPr kumimoji="0" lang="en-US" sz="20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2052" name="Picture 4"/>
          <p:cNvPicPr>
            <a:picLocks noChangeAspect="1" noChangeArrowheads="1"/>
          </p:cNvPicPr>
          <p:nvPr/>
        </p:nvPicPr>
        <p:blipFill>
          <a:blip r:embed="rId4" cstate="print"/>
          <a:srcRect/>
          <a:stretch>
            <a:fillRect/>
          </a:stretch>
        </p:blipFill>
        <p:spPr bwMode="auto">
          <a:xfrm>
            <a:off x="1452396" y="5000636"/>
            <a:ext cx="6120000" cy="66692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2400" dirty="0" smtClean="0"/>
              <a:t>6.3 REGISTER INDIRECT ADDRESSING MODE</a:t>
            </a:r>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30</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sp>
        <p:nvSpPr>
          <p:cNvPr id="3" name="Content Placeholder 2"/>
          <p:cNvSpPr>
            <a:spLocks noGrp="1"/>
          </p:cNvSpPr>
          <p:nvPr>
            <p:ph sz="quarter" idx="1"/>
          </p:nvPr>
        </p:nvSpPr>
        <p:spPr/>
        <p:txBody>
          <a:bodyPr/>
          <a:lstStyle/>
          <a:p>
            <a:pPr marL="0" indent="0">
              <a:buNone/>
            </a:pPr>
            <a:r>
              <a:rPr lang="en-US" b="1" dirty="0" smtClean="0"/>
              <a:t>Example 6-6</a:t>
            </a:r>
          </a:p>
          <a:p>
            <a:pPr marL="0" indent="0">
              <a:buNone/>
            </a:pPr>
            <a:r>
              <a:rPr lang="en-US" sz="2000" dirty="0" smtClean="0"/>
              <a:t>Assume that RAM location $90-$94 have string of ASCII data, as shown below:</a:t>
            </a:r>
          </a:p>
          <a:p>
            <a:pPr marL="0" indent="0">
              <a:buNone/>
            </a:pPr>
            <a:r>
              <a:rPr lang="en-US" sz="2000" dirty="0" smtClean="0"/>
              <a:t>         $90 = (‘H’)    $91 = (‘E’)    $92 = (‘L’)    $93 = (‘L’)    $94 = (‘O’)</a:t>
            </a:r>
          </a:p>
          <a:p>
            <a:pPr marL="0" indent="0">
              <a:buNone/>
            </a:pPr>
            <a:r>
              <a:rPr lang="en-US" sz="2000" dirty="0" smtClean="0"/>
              <a:t>Write a program to get each character and send it to PORT B one byte at a time. Show the program using :</a:t>
            </a:r>
          </a:p>
          <a:p>
            <a:pPr marL="457200" indent="-457200">
              <a:buAutoNum type="alphaLcParenBoth"/>
            </a:pPr>
            <a:r>
              <a:rPr lang="en-US" sz="2000" dirty="0" smtClean="0"/>
              <a:t>Direct Accessing mode.</a:t>
            </a:r>
          </a:p>
          <a:p>
            <a:pPr marL="457200" indent="-457200">
              <a:buAutoNum type="alphaLcParenBoth"/>
            </a:pPr>
            <a:r>
              <a:rPr lang="en-US" sz="2000" dirty="0" smtClean="0"/>
              <a:t>Register indirect addressing mode.</a:t>
            </a:r>
          </a:p>
          <a:p>
            <a:pPr marL="0" indent="0">
              <a:buNone/>
            </a:pPr>
            <a:r>
              <a:rPr lang="en-US" sz="2800" b="1" dirty="0" smtClean="0"/>
              <a:t>Solution:</a:t>
            </a:r>
          </a:p>
          <a:p>
            <a:pPr marL="0" indent="0">
              <a:buNone/>
            </a:pPr>
            <a:r>
              <a:rPr lang="en-US" sz="2000" dirty="0" smtClean="0"/>
              <a:t>(a) Using direct Addressing mode</a:t>
            </a:r>
            <a:endParaRPr lang="en-US" sz="2000" dirty="0"/>
          </a:p>
          <a:p>
            <a:pPr marL="0" indent="0">
              <a:buNone/>
            </a:pPr>
            <a:endParaRPr lang="en-US" sz="20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3105150"/>
            <a:ext cx="3143250" cy="3562350"/>
          </a:xfrm>
          <a:prstGeom prst="rect">
            <a:avLst/>
          </a:prstGeom>
        </p:spPr>
      </p:pic>
      <p:sp>
        <p:nvSpPr>
          <p:cNvPr id="10" name="Rectangle 9"/>
          <p:cNvSpPr/>
          <p:nvPr/>
        </p:nvSpPr>
        <p:spPr>
          <a:xfrm>
            <a:off x="4876800" y="3068960"/>
            <a:ext cx="3151584" cy="3598540"/>
          </a:xfrm>
          <a:prstGeom prst="rect">
            <a:avLst/>
          </a:prstGeom>
          <a:solidFill>
            <a:srgbClr val="0066FF">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2400" dirty="0" smtClean="0"/>
              <a:t>6.3 REGISTER INDIRECT ADDRESSING MODE</a:t>
            </a:r>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31</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sp>
        <p:nvSpPr>
          <p:cNvPr id="3" name="Content Placeholder 2"/>
          <p:cNvSpPr>
            <a:spLocks noGrp="1"/>
          </p:cNvSpPr>
          <p:nvPr>
            <p:ph sz="quarter" idx="1"/>
          </p:nvPr>
        </p:nvSpPr>
        <p:spPr/>
        <p:txBody>
          <a:bodyPr/>
          <a:lstStyle/>
          <a:p>
            <a:pPr marL="0" indent="0">
              <a:buNone/>
            </a:pPr>
            <a:r>
              <a:rPr lang="en-US" dirty="0" smtClean="0"/>
              <a:t>(b) Using Register indirect addressing mode</a:t>
            </a:r>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When simulating the above program on the AVR Studio, make sure memory location $90-$94 have the message “HELLO”</a:t>
            </a:r>
          </a:p>
          <a:p>
            <a:pPr marL="0" indent="0">
              <a:buNone/>
            </a:pP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7025" y="1947862"/>
            <a:ext cx="3409950" cy="2962275"/>
          </a:xfrm>
          <a:prstGeom prst="rect">
            <a:avLst/>
          </a:prstGeom>
        </p:spPr>
      </p:pic>
      <p:sp>
        <p:nvSpPr>
          <p:cNvPr id="9" name="Rectangle 8"/>
          <p:cNvSpPr/>
          <p:nvPr/>
        </p:nvSpPr>
        <p:spPr>
          <a:xfrm>
            <a:off x="2867025" y="1916832"/>
            <a:ext cx="3649191" cy="2962275"/>
          </a:xfrm>
          <a:prstGeom prst="rect">
            <a:avLst/>
          </a:prstGeom>
          <a:solidFill>
            <a:srgbClr val="0066FF">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2400" dirty="0" smtClean="0"/>
              <a:t>6.3 REGISTER INDIRECT ADDRESSING MODE</a:t>
            </a:r>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32</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28674" name="Picture 2"/>
          <p:cNvPicPr>
            <a:picLocks noGrp="1" noChangeAspect="1" noChangeArrowheads="1"/>
          </p:cNvPicPr>
          <p:nvPr>
            <p:ph sz="quarter" idx="1"/>
          </p:nvPr>
        </p:nvPicPr>
        <p:blipFill>
          <a:blip r:embed="rId3" cstate="print"/>
          <a:srcRect/>
          <a:stretch>
            <a:fillRect/>
          </a:stretch>
        </p:blipFill>
        <p:spPr bwMode="auto">
          <a:xfrm>
            <a:off x="914400" y="2302841"/>
            <a:ext cx="7372350" cy="2861918"/>
          </a:xfrm>
          <a:prstGeom prst="rect">
            <a:avLst/>
          </a:prstGeom>
          <a:noFill/>
          <a:ln w="9525">
            <a:noFill/>
            <a:miter lim="800000"/>
            <a:headEnd/>
            <a:tailEnd/>
          </a:ln>
          <a:effectLst/>
        </p:spPr>
      </p:pic>
      <p:sp>
        <p:nvSpPr>
          <p:cNvPr id="8" name="Rectangle 7"/>
          <p:cNvSpPr/>
          <p:nvPr/>
        </p:nvSpPr>
        <p:spPr>
          <a:xfrm>
            <a:off x="928662" y="2357430"/>
            <a:ext cx="7286676" cy="2571768"/>
          </a:xfrm>
          <a:prstGeom prst="rect">
            <a:avLst/>
          </a:prstGeom>
          <a:solidFill>
            <a:srgbClr val="00B050">
              <a:alpha val="2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2400" dirty="0" smtClean="0"/>
              <a:t>6.3 REGISTER INDIRECT ADDRESSING MODE</a:t>
            </a:r>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33</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29698" name="Picture 2"/>
          <p:cNvPicPr>
            <a:picLocks noGrp="1" noChangeAspect="1" noChangeArrowheads="1"/>
          </p:cNvPicPr>
          <p:nvPr>
            <p:ph sz="quarter" idx="1"/>
          </p:nvPr>
        </p:nvPicPr>
        <p:blipFill>
          <a:blip r:embed="rId3" cstate="print"/>
          <a:srcRect/>
          <a:stretch>
            <a:fillRect/>
          </a:stretch>
        </p:blipFill>
        <p:spPr bwMode="auto">
          <a:xfrm>
            <a:off x="914400" y="2270983"/>
            <a:ext cx="7372350" cy="2925633"/>
          </a:xfrm>
          <a:prstGeom prst="rect">
            <a:avLst/>
          </a:prstGeom>
          <a:noFill/>
          <a:ln w="9525">
            <a:noFill/>
            <a:miter lim="800000"/>
            <a:headEnd/>
            <a:tailEnd/>
          </a:ln>
          <a:effectLst/>
        </p:spPr>
      </p:pic>
      <p:sp>
        <p:nvSpPr>
          <p:cNvPr id="8" name="Rectangle 7"/>
          <p:cNvSpPr/>
          <p:nvPr/>
        </p:nvSpPr>
        <p:spPr>
          <a:xfrm>
            <a:off x="928662" y="2285992"/>
            <a:ext cx="7358114" cy="2643206"/>
          </a:xfrm>
          <a:prstGeom prst="rect">
            <a:avLst/>
          </a:prstGeom>
          <a:solidFill>
            <a:srgbClr val="00B050">
              <a:alpha val="2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2400" dirty="0" smtClean="0"/>
              <a:t>6.3 REGISTER INDIRECT ADDRESSING MODE</a:t>
            </a:r>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34</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sp>
        <p:nvSpPr>
          <p:cNvPr id="3" name="Content Placeholder 2"/>
          <p:cNvSpPr>
            <a:spLocks noGrp="1"/>
          </p:cNvSpPr>
          <p:nvPr>
            <p:ph sz="quarter" idx="1"/>
          </p:nvPr>
        </p:nvSpPr>
        <p:spPr>
          <a:xfrm>
            <a:off x="914400" y="1447800"/>
            <a:ext cx="7772400" cy="1477144"/>
          </a:xfrm>
        </p:spPr>
        <p:txBody>
          <a:bodyPr>
            <a:normAutofit/>
          </a:bodyPr>
          <a:lstStyle/>
          <a:p>
            <a:pPr marL="0" indent="0">
              <a:buNone/>
            </a:pPr>
            <a:r>
              <a:rPr lang="en-US" sz="2000" dirty="0" smtClean="0"/>
              <a:t>Write a program to clear 16 memory location starting at data memory address $60. Use the following:</a:t>
            </a:r>
          </a:p>
          <a:p>
            <a:pPr marL="457200" indent="-457200">
              <a:buAutoNum type="alphaLcParenBoth"/>
            </a:pPr>
            <a:r>
              <a:rPr lang="en-US" sz="2000" dirty="0" smtClean="0"/>
              <a:t>INC </a:t>
            </a:r>
            <a:r>
              <a:rPr lang="en-US" sz="2000" dirty="0" err="1" smtClean="0"/>
              <a:t>Rn</a:t>
            </a:r>
            <a:endParaRPr lang="en-US" sz="2000" dirty="0" smtClean="0"/>
          </a:p>
          <a:p>
            <a:pPr marL="457200" indent="-457200">
              <a:buAutoNum type="alphaLcParenBoth"/>
            </a:pPr>
            <a:r>
              <a:rPr lang="en-US" sz="2000" dirty="0" smtClean="0"/>
              <a:t>Auto-increment</a:t>
            </a:r>
          </a:p>
          <a:p>
            <a:pPr marL="0" indent="0">
              <a:buNone/>
            </a:pPr>
            <a:endParaRPr lang="en-US" sz="2000" dirty="0"/>
          </a:p>
          <a:p>
            <a:pPr marL="457200" indent="-457200">
              <a:buAutoNum type="alphaLcParenBoth"/>
            </a:pPr>
            <a:endParaRPr lang="en-US" sz="20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6" y="3215072"/>
            <a:ext cx="3314700" cy="26670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4048" y="3207259"/>
            <a:ext cx="3133725" cy="2352675"/>
          </a:xfrm>
          <a:prstGeom prst="rect">
            <a:avLst/>
          </a:prstGeom>
        </p:spPr>
      </p:pic>
      <p:sp>
        <p:nvSpPr>
          <p:cNvPr id="11" name="Rectangle 10"/>
          <p:cNvSpPr/>
          <p:nvPr/>
        </p:nvSpPr>
        <p:spPr>
          <a:xfrm>
            <a:off x="1115616" y="3207259"/>
            <a:ext cx="3456384" cy="2814029"/>
          </a:xfrm>
          <a:prstGeom prst="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932040" y="3212976"/>
            <a:ext cx="3456384" cy="2814029"/>
          </a:xfrm>
          <a:prstGeom prst="rect">
            <a:avLst/>
          </a:prstGeom>
          <a:solidFill>
            <a:srgbClr val="0066FF">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2400" dirty="0" smtClean="0"/>
              <a:t>6.3 REGISTER INDIRECT ADDRESSING MODE</a:t>
            </a:r>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35</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31746" name="Picture 2"/>
          <p:cNvPicPr>
            <a:picLocks noGrp="1" noChangeAspect="1" noChangeArrowheads="1"/>
          </p:cNvPicPr>
          <p:nvPr>
            <p:ph sz="quarter" idx="1"/>
          </p:nvPr>
        </p:nvPicPr>
        <p:blipFill>
          <a:blip r:embed="rId3" cstate="print"/>
          <a:srcRect/>
          <a:stretch>
            <a:fillRect/>
          </a:stretch>
        </p:blipFill>
        <p:spPr bwMode="auto">
          <a:xfrm>
            <a:off x="1552575" y="1447800"/>
            <a:ext cx="6096000" cy="4572000"/>
          </a:xfrm>
          <a:prstGeom prst="rect">
            <a:avLst/>
          </a:prstGeom>
          <a:noFill/>
          <a:ln w="9525">
            <a:noFill/>
            <a:miter lim="800000"/>
            <a:headEnd/>
            <a:tailEnd/>
          </a:ln>
          <a:effectLst/>
        </p:spPr>
      </p:pic>
      <p:sp>
        <p:nvSpPr>
          <p:cNvPr id="8" name="Rectangle 7"/>
          <p:cNvSpPr/>
          <p:nvPr/>
        </p:nvSpPr>
        <p:spPr>
          <a:xfrm>
            <a:off x="1571604" y="1428736"/>
            <a:ext cx="6072230" cy="4572032"/>
          </a:xfrm>
          <a:prstGeom prst="rect">
            <a:avLst/>
          </a:prstGeom>
          <a:solidFill>
            <a:srgbClr val="FFFF00">
              <a:alpha val="25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2400" dirty="0" smtClean="0"/>
              <a:t>6.3 REGISTER INDIRECT ADDRESSING MODE</a:t>
            </a:r>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36</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32770" name="Picture 2"/>
          <p:cNvPicPr>
            <a:picLocks noGrp="1" noChangeAspect="1" noChangeArrowheads="1"/>
          </p:cNvPicPr>
          <p:nvPr>
            <p:ph sz="quarter" idx="1"/>
          </p:nvPr>
        </p:nvPicPr>
        <p:blipFill>
          <a:blip r:embed="rId3" cstate="print"/>
          <a:srcRect/>
          <a:stretch>
            <a:fillRect/>
          </a:stretch>
        </p:blipFill>
        <p:spPr bwMode="auto">
          <a:xfrm>
            <a:off x="1313089" y="1447800"/>
            <a:ext cx="6574971" cy="4572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2400" dirty="0" smtClean="0"/>
              <a:t>6.3 REGISTER INDIRECT ADDRESSING MODE</a:t>
            </a:r>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37</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33794" name="Picture 2"/>
          <p:cNvPicPr>
            <a:picLocks noGrp="1" noChangeAspect="1" noChangeArrowheads="1"/>
          </p:cNvPicPr>
          <p:nvPr>
            <p:ph sz="quarter" idx="1"/>
          </p:nvPr>
        </p:nvPicPr>
        <p:blipFill>
          <a:blip r:embed="rId3" cstate="print"/>
          <a:srcRect/>
          <a:stretch>
            <a:fillRect/>
          </a:stretch>
        </p:blipFill>
        <p:spPr bwMode="auto">
          <a:xfrm>
            <a:off x="1143071" y="1447800"/>
            <a:ext cx="6915007" cy="4572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2400" dirty="0" smtClean="0"/>
              <a:t>6.3 REGISTER INDIRECT ADDRESSING MODE</a:t>
            </a:r>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38</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34818" name="Picture 2"/>
          <p:cNvPicPr>
            <a:picLocks noGrp="1" noChangeAspect="1" noChangeArrowheads="1"/>
          </p:cNvPicPr>
          <p:nvPr>
            <p:ph sz="quarter" idx="1"/>
          </p:nvPr>
        </p:nvPicPr>
        <p:blipFill>
          <a:blip r:embed="rId3" cstate="print"/>
          <a:srcRect/>
          <a:stretch>
            <a:fillRect/>
          </a:stretch>
        </p:blipFill>
        <p:spPr bwMode="auto">
          <a:xfrm>
            <a:off x="914400" y="2357952"/>
            <a:ext cx="7372350" cy="275169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2400" dirty="0" smtClean="0"/>
              <a:t>6.3 REGISTER INDIRECT ADDRESSING MODE</a:t>
            </a:r>
          </a:p>
        </p:txBody>
      </p:sp>
      <p:sp>
        <p:nvSpPr>
          <p:cNvPr id="6" name="Content Placeholder 5"/>
          <p:cNvSpPr>
            <a:spLocks noGrp="1"/>
          </p:cNvSpPr>
          <p:nvPr>
            <p:ph sz="quarter" idx="1"/>
          </p:nvPr>
        </p:nvSpPr>
        <p:spPr>
          <a:xfrm>
            <a:off x="914400" y="1447800"/>
            <a:ext cx="7372376" cy="4981596"/>
          </a:xfrm>
        </p:spPr>
        <p:txBody>
          <a:bodyPr>
            <a:normAutofit/>
          </a:bodyPr>
          <a:lstStyle/>
          <a:p>
            <a:pPr marL="0" indent="0" algn="just">
              <a:spcBef>
                <a:spcPts val="0"/>
              </a:spcBef>
              <a:buNone/>
            </a:pPr>
            <a:r>
              <a:rPr lang="en-US" sz="2800" b="1" dirty="0" smtClean="0"/>
              <a:t>Register indirect with displacement</a:t>
            </a:r>
          </a:p>
          <a:p>
            <a:pPr marL="0" indent="274320" algn="just">
              <a:spcBef>
                <a:spcPts val="0"/>
              </a:spcBef>
              <a:buNone/>
            </a:pPr>
            <a:r>
              <a:rPr lang="en-US" sz="2000" dirty="0" smtClean="0"/>
              <a:t>Suppose we want to read a byte that is a few bytes higher than where the Z register points to. To do so we can increment the Z register so that it points to the desired location and then read it. But there is an easier way; we can use the register indirect with displacement. In this addressing mode a fixed number is added to the Z register. For example, if we want to read from the location that is 5 bytes after the location to which Z points, we can write the following instruction:</a:t>
            </a:r>
          </a:p>
          <a:p>
            <a:pPr marL="0" indent="274320" algn="just">
              <a:spcBef>
                <a:spcPts val="0"/>
              </a:spcBef>
              <a:buNone/>
            </a:pPr>
            <a:endParaRPr lang="en-US" sz="2000" dirty="0" smtClean="0"/>
          </a:p>
          <a:p>
            <a:pPr marL="0" indent="274320" algn="just">
              <a:spcBef>
                <a:spcPts val="0"/>
              </a:spcBef>
              <a:buNone/>
            </a:pPr>
            <a:endParaRPr lang="en-US" sz="2000" dirty="0" smtClean="0"/>
          </a:p>
          <a:p>
            <a:pPr marL="0" indent="274320" algn="just">
              <a:spcBef>
                <a:spcPts val="0"/>
              </a:spcBef>
              <a:buNone/>
            </a:pPr>
            <a:r>
              <a:rPr lang="en-US" sz="2000" dirty="0" smtClean="0"/>
              <a:t>The general format of the instruction is as follows:</a:t>
            </a:r>
          </a:p>
          <a:p>
            <a:pPr marL="0" indent="274320" algn="just">
              <a:spcBef>
                <a:spcPts val="0"/>
              </a:spcBef>
              <a:buNone/>
            </a:pPr>
            <a:endParaRPr lang="en-US" sz="2000" dirty="0" smtClean="0"/>
          </a:p>
          <a:p>
            <a:pPr marL="0" indent="274320" algn="just">
              <a:spcBef>
                <a:spcPts val="0"/>
              </a:spcBef>
              <a:buNone/>
            </a:pPr>
            <a:endParaRPr lang="en-US" sz="2000" dirty="0" smtClean="0"/>
          </a:p>
          <a:p>
            <a:pPr marL="0" indent="274320" algn="just">
              <a:spcBef>
                <a:spcPts val="0"/>
              </a:spcBef>
              <a:buNone/>
            </a:pPr>
            <a:r>
              <a:rPr lang="en-US" sz="2000" dirty="0" smtClean="0"/>
              <a:t>where q is a number between 0 to 63, and Rd is any of the general purpose registers.</a:t>
            </a:r>
          </a:p>
          <a:p>
            <a:pPr marL="0" indent="274320" algn="just">
              <a:spcBef>
                <a:spcPts val="0"/>
              </a:spcBef>
              <a:buNone/>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39</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35842" name="Picture 2"/>
          <p:cNvPicPr>
            <a:picLocks noChangeAspect="1" noChangeArrowheads="1"/>
          </p:cNvPicPr>
          <p:nvPr/>
        </p:nvPicPr>
        <p:blipFill>
          <a:blip r:embed="rId3" cstate="print"/>
          <a:srcRect/>
          <a:stretch>
            <a:fillRect/>
          </a:stretch>
        </p:blipFill>
        <p:spPr bwMode="auto">
          <a:xfrm>
            <a:off x="1071538" y="4167207"/>
            <a:ext cx="5400000" cy="523875"/>
          </a:xfrm>
          <a:prstGeom prst="rect">
            <a:avLst/>
          </a:prstGeom>
          <a:noFill/>
          <a:ln w="9525">
            <a:noFill/>
            <a:miter lim="800000"/>
            <a:headEnd/>
            <a:tailEnd/>
          </a:ln>
          <a:effectLst/>
        </p:spPr>
      </p:pic>
      <p:pic>
        <p:nvPicPr>
          <p:cNvPr id="35843" name="Picture 3"/>
          <p:cNvPicPr>
            <a:picLocks noChangeAspect="1" noChangeArrowheads="1"/>
          </p:cNvPicPr>
          <p:nvPr/>
        </p:nvPicPr>
        <p:blipFill>
          <a:blip r:embed="rId4" cstate="print"/>
          <a:srcRect/>
          <a:stretch>
            <a:fillRect/>
          </a:stretch>
        </p:blipFill>
        <p:spPr bwMode="auto">
          <a:xfrm>
            <a:off x="1000100" y="5072074"/>
            <a:ext cx="5400000" cy="46495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2400" dirty="0" smtClean="0"/>
              <a:t>6.1 : INTRODUCING SOME MORE ASSEMBLER DIRECTIVES</a:t>
            </a:r>
          </a:p>
        </p:txBody>
      </p:sp>
      <p:sp>
        <p:nvSpPr>
          <p:cNvPr id="6" name="Content Placeholder 5"/>
          <p:cNvSpPr>
            <a:spLocks noGrp="1"/>
          </p:cNvSpPr>
          <p:nvPr>
            <p:ph sz="quarter" idx="1"/>
          </p:nvPr>
        </p:nvSpPr>
        <p:spPr>
          <a:xfrm>
            <a:off x="914400" y="1447800"/>
            <a:ext cx="7372376" cy="4572000"/>
          </a:xfrm>
        </p:spPr>
        <p:txBody>
          <a:bodyPr>
            <a:normAutofit/>
          </a:bodyPr>
          <a:lstStyle/>
          <a:p>
            <a:pPr marL="0" indent="274320" algn="just">
              <a:spcBef>
                <a:spcPts val="0"/>
              </a:spcBef>
              <a:buNone/>
            </a:pPr>
            <a:r>
              <a:rPr lang="en-US" sz="2000" dirty="0" smtClean="0"/>
              <a:t>One of the uses of shift operators is for initializing the registers. For example suppose we want to set the Z and C bits of the SREG (Status Register) register and clear the others. Look at Figure 6-1.</a:t>
            </a:r>
            <a:endParaRPr lang="en-US" sz="2400" dirty="0" smtClean="0"/>
          </a:p>
          <a:p>
            <a:pPr marL="0" indent="274320" algn="just">
              <a:spcBef>
                <a:spcPts val="0"/>
              </a:spcBef>
              <a:buNone/>
            </a:pPr>
            <a:endParaRPr lang="en-US" sz="2800" dirty="0" smtClean="0"/>
          </a:p>
          <a:p>
            <a:pPr marL="0" indent="274320" algn="just">
              <a:spcBef>
                <a:spcPts val="0"/>
              </a:spcBef>
              <a:buNone/>
            </a:pPr>
            <a:endParaRPr lang="en-US" sz="2000" dirty="0" smtClean="0"/>
          </a:p>
          <a:p>
            <a:pPr marL="0" indent="274320" algn="just">
              <a:spcBef>
                <a:spcPts val="0"/>
              </a:spcBef>
              <a:buNone/>
            </a:pPr>
            <a:endParaRPr lang="en-US" sz="2000" dirty="0" smtClean="0"/>
          </a:p>
          <a:p>
            <a:pPr marL="0" indent="274320" algn="just">
              <a:spcBef>
                <a:spcPts val="0"/>
              </a:spcBef>
              <a:buNone/>
            </a:pPr>
            <a:endParaRPr lang="en-US" sz="2000" dirty="0" smtClean="0"/>
          </a:p>
          <a:p>
            <a:pPr>
              <a:buNone/>
            </a:pPr>
            <a:r>
              <a:rPr lang="en-US" sz="2000" dirty="0" smtClean="0"/>
              <a:t>If we load 0b00000011 to SREG the task will be done:</a:t>
            </a:r>
          </a:p>
          <a:p>
            <a:pPr>
              <a:buNone/>
            </a:pPr>
            <a:endParaRPr lang="en-US" sz="2000" dirty="0" smtClean="0"/>
          </a:p>
          <a:p>
            <a:pPr>
              <a:buNone/>
            </a:pPr>
            <a:endParaRPr lang="en-US" sz="2000" dirty="0" smtClean="0"/>
          </a:p>
          <a:p>
            <a:pPr>
              <a:buNone/>
            </a:pPr>
            <a:endParaRPr lang="en-US" sz="2000" dirty="0" smtClean="0"/>
          </a:p>
          <a:p>
            <a:pPr marL="0" indent="274320" algn="just">
              <a:spcBef>
                <a:spcPts val="0"/>
              </a:spcBef>
              <a:buNone/>
            </a:pPr>
            <a:r>
              <a:rPr lang="en-US" sz="2000" dirty="0" smtClean="0"/>
              <a:t>In this example, we calculated the 0b00000011 number by looking at Figure 6-1.</a:t>
            </a:r>
          </a:p>
          <a:p>
            <a:pPr>
              <a:buNone/>
            </a:pPr>
            <a:endParaRPr lang="en-US" sz="2000" dirty="0" smtClean="0"/>
          </a:p>
          <a:p>
            <a:pPr marL="0" indent="274320" algn="just">
              <a:spcBef>
                <a:spcPts val="0"/>
              </a:spcBef>
              <a:buNone/>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4</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3074" name="Picture 2"/>
          <p:cNvPicPr>
            <a:picLocks noChangeAspect="1" noChangeArrowheads="1"/>
          </p:cNvPicPr>
          <p:nvPr/>
        </p:nvPicPr>
        <p:blipFill>
          <a:blip r:embed="rId3" cstate="print"/>
          <a:srcRect/>
          <a:stretch>
            <a:fillRect/>
          </a:stretch>
        </p:blipFill>
        <p:spPr bwMode="auto">
          <a:xfrm>
            <a:off x="1015338" y="2533651"/>
            <a:ext cx="7200000" cy="1210733"/>
          </a:xfrm>
          <a:prstGeom prst="rect">
            <a:avLst/>
          </a:prstGeom>
          <a:noFill/>
          <a:ln w="9525">
            <a:noFill/>
            <a:miter lim="800000"/>
            <a:headEnd/>
            <a:tailEnd/>
          </a:ln>
          <a:effectLst/>
        </p:spPr>
      </p:pic>
      <p:pic>
        <p:nvPicPr>
          <p:cNvPr id="3075" name="Picture 3"/>
          <p:cNvPicPr>
            <a:picLocks noChangeAspect="1" noChangeArrowheads="1"/>
          </p:cNvPicPr>
          <p:nvPr/>
        </p:nvPicPr>
        <p:blipFill>
          <a:blip r:embed="rId4" cstate="print"/>
          <a:srcRect/>
          <a:stretch>
            <a:fillRect/>
          </a:stretch>
        </p:blipFill>
        <p:spPr bwMode="auto">
          <a:xfrm>
            <a:off x="1672330" y="4324148"/>
            <a:ext cx="5400000" cy="819364"/>
          </a:xfrm>
          <a:prstGeom prst="rect">
            <a:avLst/>
          </a:prstGeom>
          <a:noFill/>
          <a:ln w="9525">
            <a:noFill/>
            <a:miter lim="800000"/>
            <a:headEnd/>
            <a:tailEnd/>
          </a:ln>
          <a:effectLst/>
        </p:spPr>
      </p:pic>
      <p:sp>
        <p:nvSpPr>
          <p:cNvPr id="3" name="Rectangle 2"/>
          <p:cNvSpPr/>
          <p:nvPr/>
        </p:nvSpPr>
        <p:spPr>
          <a:xfrm>
            <a:off x="6084168" y="2924944"/>
            <a:ext cx="488032" cy="288032"/>
          </a:xfrm>
          <a:prstGeom prst="rect">
            <a:avLst/>
          </a:prstGeom>
          <a:solidFill>
            <a:srgbClr val="0070C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584298" y="2936986"/>
            <a:ext cx="579990" cy="288032"/>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V="1">
            <a:off x="4355976" y="3243138"/>
            <a:ext cx="1972208" cy="1265982"/>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10" idx="2"/>
          </p:cNvCxnSpPr>
          <p:nvPr/>
        </p:nvCxnSpPr>
        <p:spPr>
          <a:xfrm flipV="1">
            <a:off x="4600588" y="3225018"/>
            <a:ext cx="2273705" cy="1314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2400" dirty="0" smtClean="0"/>
              <a:t>6.3 REGISTER INDIRECT ADDRESSING MODE</a:t>
            </a:r>
          </a:p>
        </p:txBody>
      </p:sp>
      <p:sp>
        <p:nvSpPr>
          <p:cNvPr id="6" name="Content Placeholder 5"/>
          <p:cNvSpPr>
            <a:spLocks noGrp="1"/>
          </p:cNvSpPr>
          <p:nvPr>
            <p:ph sz="quarter" idx="1"/>
          </p:nvPr>
        </p:nvSpPr>
        <p:spPr>
          <a:xfrm>
            <a:off x="914400" y="1447800"/>
            <a:ext cx="7372376" cy="4572000"/>
          </a:xfrm>
        </p:spPr>
        <p:txBody>
          <a:bodyPr>
            <a:normAutofit/>
          </a:bodyPr>
          <a:lstStyle/>
          <a:p>
            <a:pPr marL="0" indent="274320" algn="just">
              <a:spcBef>
                <a:spcPts val="0"/>
              </a:spcBef>
              <a:buNone/>
            </a:pPr>
            <a:r>
              <a:rPr lang="en-US" sz="2000" dirty="0" smtClean="0"/>
              <a:t>To store a byte of data in a data memory location using the register indirect with displacement addressing mode we can use STD (Store with Displacement). The instruction is as follows:</a:t>
            </a:r>
          </a:p>
          <a:p>
            <a:pPr marL="0" indent="274320" algn="just">
              <a:spcBef>
                <a:spcPts val="0"/>
              </a:spcBef>
              <a:buNone/>
            </a:pPr>
            <a:endParaRPr lang="en-US" sz="2000" dirty="0" smtClean="0"/>
          </a:p>
          <a:p>
            <a:pPr marL="0" indent="274320" algn="just">
              <a:spcBef>
                <a:spcPts val="0"/>
              </a:spcBef>
              <a:buNone/>
            </a:pPr>
            <a:endParaRPr lang="en-US" sz="2000" dirty="0" smtClean="0"/>
          </a:p>
          <a:p>
            <a:pPr marL="0" indent="274320" algn="just">
              <a:spcBef>
                <a:spcPts val="0"/>
              </a:spcBef>
              <a:buNone/>
            </a:pPr>
            <a:r>
              <a:rPr lang="en-US" sz="2000" dirty="0" smtClean="0"/>
              <a:t>For example, the following instruction writes the contents of R20 into the location that is five bytes away from where Z points to:</a:t>
            </a:r>
          </a:p>
          <a:p>
            <a:pPr marL="0" indent="274320" algn="just">
              <a:spcBef>
                <a:spcPts val="0"/>
              </a:spcBef>
              <a:buNone/>
            </a:pPr>
            <a:endParaRPr lang="en-US" sz="2000" dirty="0" smtClean="0"/>
          </a:p>
          <a:p>
            <a:pPr marL="0" indent="274320" algn="just">
              <a:spcBef>
                <a:spcPts val="0"/>
              </a:spcBef>
              <a:buNone/>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40</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36866" name="Picture 2"/>
          <p:cNvPicPr>
            <a:picLocks noChangeAspect="1" noChangeArrowheads="1"/>
          </p:cNvPicPr>
          <p:nvPr/>
        </p:nvPicPr>
        <p:blipFill>
          <a:blip r:embed="rId3" cstate="print"/>
          <a:srcRect/>
          <a:stretch>
            <a:fillRect/>
          </a:stretch>
        </p:blipFill>
        <p:spPr bwMode="auto">
          <a:xfrm>
            <a:off x="1004888" y="2571744"/>
            <a:ext cx="5760000" cy="376822"/>
          </a:xfrm>
          <a:prstGeom prst="rect">
            <a:avLst/>
          </a:prstGeom>
          <a:noFill/>
          <a:ln w="9525">
            <a:noFill/>
            <a:miter lim="800000"/>
            <a:headEnd/>
            <a:tailEnd/>
          </a:ln>
          <a:effectLst/>
        </p:spPr>
      </p:pic>
      <p:pic>
        <p:nvPicPr>
          <p:cNvPr id="36867" name="Picture 3"/>
          <p:cNvPicPr>
            <a:picLocks noChangeAspect="1" noChangeArrowheads="1"/>
          </p:cNvPicPr>
          <p:nvPr/>
        </p:nvPicPr>
        <p:blipFill>
          <a:blip r:embed="rId4" cstate="print"/>
          <a:srcRect/>
          <a:stretch>
            <a:fillRect/>
          </a:stretch>
        </p:blipFill>
        <p:spPr bwMode="auto">
          <a:xfrm>
            <a:off x="914400" y="3768756"/>
            <a:ext cx="5760000" cy="5175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2400" dirty="0" smtClean="0"/>
              <a:t>6.3 REGISTER INDIRECT ADDRESSING MODE</a:t>
            </a:r>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41</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37890" name="Picture 2"/>
          <p:cNvPicPr>
            <a:picLocks noGrp="1" noChangeAspect="1" noChangeArrowheads="1"/>
          </p:cNvPicPr>
          <p:nvPr>
            <p:ph sz="quarter" idx="1"/>
          </p:nvPr>
        </p:nvPicPr>
        <p:blipFill>
          <a:blip r:embed="rId3" cstate="print"/>
          <a:srcRect/>
          <a:stretch>
            <a:fillRect/>
          </a:stretch>
        </p:blipFill>
        <p:spPr bwMode="auto">
          <a:xfrm>
            <a:off x="914400" y="2228307"/>
            <a:ext cx="7372350" cy="3010985"/>
          </a:xfrm>
          <a:prstGeom prst="rect">
            <a:avLst/>
          </a:prstGeom>
          <a:noFill/>
          <a:ln w="9525">
            <a:noFill/>
            <a:miter lim="800000"/>
            <a:headEnd/>
            <a:tailEnd/>
          </a:ln>
          <a:effectLst/>
        </p:spPr>
      </p:pic>
      <p:sp>
        <p:nvSpPr>
          <p:cNvPr id="8" name="Rectangle 7"/>
          <p:cNvSpPr/>
          <p:nvPr/>
        </p:nvSpPr>
        <p:spPr>
          <a:xfrm>
            <a:off x="928662" y="2285992"/>
            <a:ext cx="7286676" cy="2643206"/>
          </a:xfrm>
          <a:prstGeom prst="rect">
            <a:avLst/>
          </a:prstGeom>
          <a:solidFill>
            <a:srgbClr val="0066FF">
              <a:alpha val="25000"/>
            </a:srgbClr>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2400" dirty="0" smtClean="0"/>
              <a:t>6.3 REGISTER INDIRECT ADDRESSING MODE</a:t>
            </a:r>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42</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38914" name="Picture 2"/>
          <p:cNvPicPr>
            <a:picLocks noGrp="1" noChangeAspect="1" noChangeArrowheads="1"/>
          </p:cNvPicPr>
          <p:nvPr>
            <p:ph sz="quarter" idx="1"/>
          </p:nvPr>
        </p:nvPicPr>
        <p:blipFill>
          <a:blip r:embed="rId3" cstate="print"/>
          <a:srcRect/>
          <a:stretch>
            <a:fillRect/>
          </a:stretch>
        </p:blipFill>
        <p:spPr bwMode="auto">
          <a:xfrm>
            <a:off x="1864165" y="1447800"/>
            <a:ext cx="5472820" cy="4572000"/>
          </a:xfrm>
          <a:prstGeom prst="rect">
            <a:avLst/>
          </a:prstGeom>
          <a:noFill/>
          <a:ln w="9525">
            <a:noFill/>
            <a:miter lim="800000"/>
            <a:headEnd/>
            <a:tailEnd/>
          </a:ln>
          <a:effectLst/>
        </p:spPr>
      </p:pic>
      <p:sp>
        <p:nvSpPr>
          <p:cNvPr id="8" name="Rectangle 7"/>
          <p:cNvSpPr/>
          <p:nvPr/>
        </p:nvSpPr>
        <p:spPr>
          <a:xfrm>
            <a:off x="1857356" y="1428736"/>
            <a:ext cx="5500726" cy="4572032"/>
          </a:xfrm>
          <a:prstGeom prst="rect">
            <a:avLst/>
          </a:prstGeom>
          <a:solidFill>
            <a:schemeClr val="accent2">
              <a:lumMod val="60000"/>
              <a:lumOff val="40000"/>
              <a:alpha val="2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2400" dirty="0" smtClean="0"/>
              <a:t>6.4 LOOK-UP TABLE AND TABLE PROCESSING</a:t>
            </a:r>
          </a:p>
        </p:txBody>
      </p:sp>
      <p:sp>
        <p:nvSpPr>
          <p:cNvPr id="6" name="Content Placeholder 5"/>
          <p:cNvSpPr>
            <a:spLocks noGrp="1"/>
          </p:cNvSpPr>
          <p:nvPr>
            <p:ph sz="quarter" idx="1"/>
          </p:nvPr>
        </p:nvSpPr>
        <p:spPr>
          <a:xfrm>
            <a:off x="914400" y="1447800"/>
            <a:ext cx="7372376" cy="4572000"/>
          </a:xfrm>
        </p:spPr>
        <p:txBody>
          <a:bodyPr>
            <a:normAutofit/>
          </a:bodyPr>
          <a:lstStyle/>
          <a:p>
            <a:pPr>
              <a:buNone/>
            </a:pPr>
            <a:r>
              <a:rPr lang="en-US" sz="2400" b="1" dirty="0" smtClean="0"/>
              <a:t>.DB (define byte) and fixed data in program ROM</a:t>
            </a:r>
          </a:p>
          <a:p>
            <a:pPr marL="0" indent="274320" algn="just">
              <a:spcBef>
                <a:spcPts val="0"/>
              </a:spcBef>
              <a:buNone/>
            </a:pPr>
            <a:r>
              <a:rPr lang="en-US" sz="2000" dirty="0" smtClean="0"/>
              <a:t>The </a:t>
            </a:r>
            <a:r>
              <a:rPr lang="en-US" sz="1600" b="1" dirty="0" smtClean="0">
                <a:latin typeface="Courier New" pitchFamily="49" charset="0"/>
                <a:cs typeface="Courier New" pitchFamily="49" charset="0"/>
              </a:rPr>
              <a:t>.DB </a:t>
            </a:r>
            <a:r>
              <a:rPr lang="en-US" sz="2000" dirty="0" smtClean="0"/>
              <a:t>data directive is widely used to allocate ROM program (code) memory in byte-sized chunks. When </a:t>
            </a:r>
            <a:r>
              <a:rPr lang="en-US" sz="1600" b="1" dirty="0" smtClean="0">
                <a:latin typeface="Courier New" pitchFamily="49" charset="0"/>
                <a:cs typeface="Courier New" pitchFamily="49" charset="0"/>
              </a:rPr>
              <a:t>.DB</a:t>
            </a:r>
            <a:r>
              <a:rPr lang="en-US" sz="2000" dirty="0" smtClean="0"/>
              <a:t> is used to define fixed data, the numbers can be in decimal, binary, hex, or ASCII formats. The </a:t>
            </a:r>
            <a:r>
              <a:rPr lang="en-US" sz="1600" b="1" dirty="0" smtClean="0">
                <a:latin typeface="Courier New" pitchFamily="49" charset="0"/>
                <a:cs typeface="Courier New" pitchFamily="49" charset="0"/>
              </a:rPr>
              <a:t>.DB </a:t>
            </a:r>
            <a:r>
              <a:rPr lang="en-US" sz="2000" dirty="0" smtClean="0"/>
              <a:t>directive is widely used to define ASCII strings.</a:t>
            </a:r>
          </a:p>
          <a:p>
            <a:endParaRPr lang="en-US" sz="2000" dirty="0" smtClean="0"/>
          </a:p>
          <a:p>
            <a:pPr marL="0" indent="274320" algn="just">
              <a:spcBef>
                <a:spcPts val="0"/>
              </a:spcBef>
              <a:buNone/>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43</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39938" name="Picture 2"/>
          <p:cNvPicPr>
            <a:picLocks noChangeAspect="1" noChangeArrowheads="1"/>
          </p:cNvPicPr>
          <p:nvPr/>
        </p:nvPicPr>
        <p:blipFill>
          <a:blip r:embed="rId3" cstate="print"/>
          <a:srcRect/>
          <a:stretch>
            <a:fillRect/>
          </a:stretch>
        </p:blipFill>
        <p:spPr bwMode="auto">
          <a:xfrm>
            <a:off x="1378148" y="3071810"/>
            <a:ext cx="6480000" cy="322396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2400" dirty="0" smtClean="0"/>
              <a:t>6.4 LOOK-UP TABLE AND TABLE PROCESSING</a:t>
            </a:r>
          </a:p>
        </p:txBody>
      </p:sp>
      <p:sp>
        <p:nvSpPr>
          <p:cNvPr id="6" name="Content Placeholder 5"/>
          <p:cNvSpPr>
            <a:spLocks noGrp="1"/>
          </p:cNvSpPr>
          <p:nvPr>
            <p:ph sz="quarter" idx="1"/>
          </p:nvPr>
        </p:nvSpPr>
        <p:spPr>
          <a:xfrm>
            <a:off x="914400" y="1447800"/>
            <a:ext cx="7372376" cy="4572000"/>
          </a:xfrm>
        </p:spPr>
        <p:txBody>
          <a:bodyPr>
            <a:normAutofit/>
          </a:bodyPr>
          <a:lstStyle/>
          <a:p>
            <a:pPr>
              <a:buNone/>
            </a:pPr>
            <a:r>
              <a:rPr lang="en-US" sz="2400" b="1" dirty="0" smtClean="0"/>
              <a:t>.DB (define byte) and fixed data in program ROM</a:t>
            </a:r>
          </a:p>
          <a:p>
            <a:pPr marL="0" indent="274320" algn="just">
              <a:spcBef>
                <a:spcPts val="0"/>
              </a:spcBef>
              <a:buNone/>
            </a:pPr>
            <a:r>
              <a:rPr lang="en-US" sz="2000" dirty="0" smtClean="0">
                <a:solidFill>
                  <a:srgbClr val="FF0000"/>
                </a:solidFill>
              </a:rPr>
              <a:t>In Example 6-12 notice that each location of program memory is 2 bytes, whereas the . DB directive allocates byte-sized chunks</a:t>
            </a:r>
            <a:r>
              <a:rPr lang="en-US" sz="2000" dirty="0" smtClean="0"/>
              <a:t>. If we allocate a few bytes of data using the . DB directive, the first byte goes to the low byte of ROM location; the second byte goes to the high byte of ROM location; the third byte goes to the low byte of the next location of program ROM; and so on. </a:t>
            </a:r>
          </a:p>
          <a:p>
            <a:pPr marL="0" indent="274320" algn="just">
              <a:spcBef>
                <a:spcPts val="0"/>
              </a:spcBef>
              <a:buNone/>
            </a:pPr>
            <a:r>
              <a:rPr lang="en-US" sz="2000" dirty="0" smtClean="0"/>
              <a:t>In the cases in which we allocate an odd number of ROM locations using . DB, the assembler will automatically make the number of allocated locations even by placing a zero into the high byte of the last location.</a:t>
            </a:r>
          </a:p>
          <a:p>
            <a:pPr marL="0" indent="274320" algn="just">
              <a:spcBef>
                <a:spcPts val="0"/>
              </a:spcBef>
              <a:buNone/>
            </a:pPr>
            <a:r>
              <a:rPr lang="en-US" sz="2000" dirty="0" smtClean="0">
                <a:solidFill>
                  <a:srgbClr val="0066FF"/>
                </a:solidFill>
              </a:rPr>
              <a:t>In Example 6-12 notice also that we must use single quotes (') for a single character and double quotes (") for a string.</a:t>
            </a:r>
          </a:p>
          <a:p>
            <a:endParaRPr lang="en-US" sz="2000" dirty="0" smtClean="0"/>
          </a:p>
          <a:p>
            <a:pPr marL="0" indent="274320" algn="just">
              <a:spcBef>
                <a:spcPts val="0"/>
              </a:spcBef>
              <a:buNone/>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44</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2400" dirty="0" smtClean="0"/>
              <a:t>6.4 LOOK-UP TABLE AND TABLE PROCESSING</a:t>
            </a:r>
          </a:p>
        </p:txBody>
      </p:sp>
      <p:sp>
        <p:nvSpPr>
          <p:cNvPr id="6" name="Content Placeholder 5"/>
          <p:cNvSpPr>
            <a:spLocks noGrp="1"/>
          </p:cNvSpPr>
          <p:nvPr>
            <p:ph sz="quarter" idx="1"/>
          </p:nvPr>
        </p:nvSpPr>
        <p:spPr>
          <a:xfrm>
            <a:off x="914400" y="1447800"/>
            <a:ext cx="7372376" cy="695316"/>
          </a:xfrm>
        </p:spPr>
        <p:txBody>
          <a:bodyPr>
            <a:normAutofit lnSpcReduction="10000"/>
          </a:bodyPr>
          <a:lstStyle/>
          <a:p>
            <a:pPr marL="0" indent="274320">
              <a:spcBef>
                <a:spcPts val="0"/>
              </a:spcBef>
              <a:buNone/>
            </a:pPr>
            <a:r>
              <a:rPr lang="en-US" sz="2000" dirty="0" smtClean="0"/>
              <a:t>AVR assembly also allows the use of .DW in place of . DB to define values greater than 255 (0xFF) but not larger than 65,535 (0xFFFF).</a:t>
            </a:r>
          </a:p>
          <a:p>
            <a:pPr marL="0" indent="274320" algn="just">
              <a:spcBef>
                <a:spcPts val="0"/>
              </a:spcBef>
              <a:buNone/>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45</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40962" name="Picture 2"/>
          <p:cNvPicPr>
            <a:picLocks noChangeAspect="1" noChangeArrowheads="1"/>
          </p:cNvPicPr>
          <p:nvPr/>
        </p:nvPicPr>
        <p:blipFill>
          <a:blip r:embed="rId3" cstate="print"/>
          <a:srcRect/>
          <a:stretch>
            <a:fillRect/>
          </a:stretch>
        </p:blipFill>
        <p:spPr bwMode="auto">
          <a:xfrm>
            <a:off x="943900" y="2192244"/>
            <a:ext cx="7200000" cy="373708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2400" dirty="0" smtClean="0"/>
              <a:t>6.4 LOOK-UP TABLE AND TABLE PROCESSING</a:t>
            </a:r>
          </a:p>
        </p:txBody>
      </p:sp>
      <p:sp>
        <p:nvSpPr>
          <p:cNvPr id="6" name="Content Placeholder 5"/>
          <p:cNvSpPr>
            <a:spLocks noGrp="1"/>
          </p:cNvSpPr>
          <p:nvPr>
            <p:ph sz="quarter" idx="1"/>
          </p:nvPr>
        </p:nvSpPr>
        <p:spPr>
          <a:xfrm>
            <a:off x="914400" y="1447800"/>
            <a:ext cx="7372376" cy="4572000"/>
          </a:xfrm>
        </p:spPr>
        <p:txBody>
          <a:bodyPr>
            <a:normAutofit lnSpcReduction="10000"/>
          </a:bodyPr>
          <a:lstStyle/>
          <a:p>
            <a:pPr>
              <a:buNone/>
            </a:pPr>
            <a:r>
              <a:rPr lang="en-US" sz="2800" b="1" dirty="0" smtClean="0"/>
              <a:t>Reading table elements in the AVR</a:t>
            </a:r>
          </a:p>
          <a:p>
            <a:pPr marL="0" indent="274320" algn="just">
              <a:spcBef>
                <a:spcPts val="0"/>
              </a:spcBef>
              <a:buNone/>
            </a:pPr>
            <a:r>
              <a:rPr lang="en-US" sz="2000" dirty="0" smtClean="0">
                <a:solidFill>
                  <a:srgbClr val="FF0000"/>
                </a:solidFill>
              </a:rPr>
              <a:t>Now, we need to have a register pointer to point to the data to be fetched from the code space. The Z register can be used for this purpose</a:t>
            </a:r>
            <a:r>
              <a:rPr lang="en-US" sz="2000" dirty="0" smtClean="0"/>
              <a:t>. For this reason we can call it register indirect flash addressing mode. </a:t>
            </a:r>
          </a:p>
          <a:p>
            <a:pPr marL="0" indent="274320" algn="just">
              <a:spcBef>
                <a:spcPts val="0"/>
              </a:spcBef>
              <a:buNone/>
            </a:pPr>
            <a:endParaRPr lang="en-US" sz="2000" dirty="0" smtClean="0"/>
          </a:p>
          <a:p>
            <a:pPr marL="0" indent="274320" algn="just">
              <a:spcBef>
                <a:spcPts val="0"/>
              </a:spcBef>
              <a:buNone/>
            </a:pPr>
            <a:r>
              <a:rPr lang="en-US" sz="2000" dirty="0" smtClean="0"/>
              <a:t>In AVR terminology, there are two register indirect flash addressing modes:</a:t>
            </a:r>
          </a:p>
          <a:p>
            <a:pPr marL="0" indent="274320" algn="just">
              <a:spcBef>
                <a:spcPts val="1800"/>
              </a:spcBef>
            </a:pPr>
            <a:r>
              <a:rPr lang="en-US" sz="2000" dirty="0" smtClean="0"/>
              <a:t> </a:t>
            </a:r>
            <a:r>
              <a:rPr lang="en-US" sz="2000" i="1" dirty="0" smtClean="0"/>
              <a:t>program memory constant addressing </a:t>
            </a:r>
          </a:p>
          <a:p>
            <a:pPr marL="0" indent="274320" algn="just">
              <a:spcBef>
                <a:spcPts val="0"/>
              </a:spcBef>
              <a:buNone/>
            </a:pPr>
            <a:r>
              <a:rPr lang="en-US" sz="2000" dirty="0" smtClean="0"/>
              <a:t>and</a:t>
            </a:r>
            <a:r>
              <a:rPr lang="en-US" sz="2000" i="1" dirty="0" smtClean="0"/>
              <a:t> </a:t>
            </a:r>
          </a:p>
          <a:p>
            <a:pPr marL="0" indent="274320" algn="just">
              <a:spcBef>
                <a:spcPts val="0"/>
              </a:spcBef>
              <a:spcAft>
                <a:spcPts val="1800"/>
              </a:spcAft>
            </a:pPr>
            <a:r>
              <a:rPr lang="en-US" sz="2000" i="1" dirty="0" smtClean="0"/>
              <a:t>program memory addressing with post-increment. </a:t>
            </a:r>
          </a:p>
          <a:p>
            <a:pPr marL="0" indent="274320" algn="just">
              <a:spcBef>
                <a:spcPts val="0"/>
              </a:spcBef>
              <a:buNone/>
            </a:pPr>
            <a:r>
              <a:rPr lang="en-US" sz="2000" dirty="0" smtClean="0"/>
              <a:t>In the program memory constant addressing mode, the content of Z does not change when the instruction is executed, which is why is called constant addressing; whereas in the program memory addressing  with post-increment, the content of Z increments after each execution.</a:t>
            </a:r>
          </a:p>
          <a:p>
            <a:pPr>
              <a:buNone/>
            </a:pPr>
            <a:endParaRPr lang="en-US" sz="2800" b="1" dirty="0" smtClean="0"/>
          </a:p>
          <a:p>
            <a:pPr marL="0" indent="274320" algn="just">
              <a:spcBef>
                <a:spcPts val="0"/>
              </a:spcBef>
              <a:buNone/>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46</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sp>
        <p:nvSpPr>
          <p:cNvPr id="8" name="Rectangle 7"/>
          <p:cNvSpPr/>
          <p:nvPr/>
        </p:nvSpPr>
        <p:spPr>
          <a:xfrm>
            <a:off x="1000100" y="3429000"/>
            <a:ext cx="4643470" cy="1000132"/>
          </a:xfrm>
          <a:prstGeom prst="rect">
            <a:avLst/>
          </a:prstGeom>
          <a:solidFill>
            <a:srgbClr val="0066FF">
              <a:alpha val="25000"/>
            </a:srgbClr>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2400" dirty="0" smtClean="0"/>
              <a:t>6.4 LOOK-UP TABLE AND TABLE PROCESSING</a:t>
            </a:r>
          </a:p>
        </p:txBody>
      </p:sp>
      <p:sp>
        <p:nvSpPr>
          <p:cNvPr id="6" name="Content Placeholder 5"/>
          <p:cNvSpPr>
            <a:spLocks noGrp="1"/>
          </p:cNvSpPr>
          <p:nvPr>
            <p:ph sz="quarter" idx="1"/>
          </p:nvPr>
        </p:nvSpPr>
        <p:spPr>
          <a:xfrm>
            <a:off x="914400" y="1447800"/>
            <a:ext cx="7372376" cy="4767282"/>
          </a:xfrm>
        </p:spPr>
        <p:txBody>
          <a:bodyPr>
            <a:normAutofit/>
          </a:bodyPr>
          <a:lstStyle/>
          <a:p>
            <a:pPr marL="0" indent="274320" algn="just">
              <a:spcBef>
                <a:spcPts val="0"/>
              </a:spcBef>
              <a:buNone/>
            </a:pPr>
            <a:r>
              <a:rPr lang="en-US" sz="2000" dirty="0" smtClean="0"/>
              <a:t>The Instruction </a:t>
            </a:r>
          </a:p>
          <a:p>
            <a:pPr marL="0" indent="0" algn="ctr">
              <a:lnSpc>
                <a:spcPct val="110000"/>
              </a:lnSpc>
              <a:spcBef>
                <a:spcPts val="1200"/>
              </a:spcBef>
              <a:spcAft>
                <a:spcPts val="1200"/>
              </a:spcAft>
              <a:buNone/>
            </a:pPr>
            <a:r>
              <a:rPr lang="en-US" sz="2000" dirty="0" smtClean="0">
                <a:solidFill>
                  <a:srgbClr val="0066FF"/>
                </a:solidFill>
              </a:rPr>
              <a:t>“LPM </a:t>
            </a:r>
            <a:r>
              <a:rPr lang="en-US" sz="2000" dirty="0" err="1" smtClean="0">
                <a:solidFill>
                  <a:srgbClr val="0066FF"/>
                </a:solidFill>
              </a:rPr>
              <a:t>Rn,Z</a:t>
            </a:r>
            <a:r>
              <a:rPr lang="en-US" sz="2000" dirty="0" smtClean="0">
                <a:solidFill>
                  <a:srgbClr val="0066FF"/>
                </a:solidFill>
              </a:rPr>
              <a:t>” </a:t>
            </a:r>
          </a:p>
          <a:p>
            <a:pPr marL="0" indent="0" algn="just">
              <a:spcBef>
                <a:spcPts val="0"/>
              </a:spcBef>
              <a:buNone/>
            </a:pPr>
            <a:r>
              <a:rPr lang="en-US" sz="2000" dirty="0" smtClean="0"/>
              <a:t>uses program memory constant addressing mode, while </a:t>
            </a:r>
          </a:p>
          <a:p>
            <a:pPr marL="0" indent="0" algn="ctr">
              <a:lnSpc>
                <a:spcPct val="110000"/>
              </a:lnSpc>
              <a:spcBef>
                <a:spcPts val="1200"/>
              </a:spcBef>
              <a:spcAft>
                <a:spcPts val="1200"/>
              </a:spcAft>
              <a:buNone/>
            </a:pPr>
            <a:r>
              <a:rPr lang="en-US" sz="2000" dirty="0" smtClean="0"/>
              <a:t>“</a:t>
            </a:r>
            <a:r>
              <a:rPr lang="en-US" sz="2000" dirty="0" smtClean="0">
                <a:solidFill>
                  <a:srgbClr val="0066FF"/>
                </a:solidFill>
              </a:rPr>
              <a:t>LPM </a:t>
            </a:r>
            <a:r>
              <a:rPr lang="en-US" sz="2000" dirty="0" err="1" smtClean="0">
                <a:solidFill>
                  <a:srgbClr val="0066FF"/>
                </a:solidFill>
              </a:rPr>
              <a:t>Rn,Z</a:t>
            </a:r>
            <a:r>
              <a:rPr lang="en-US" sz="2000" dirty="0" smtClean="0">
                <a:solidFill>
                  <a:srgbClr val="0066FF"/>
                </a:solidFill>
              </a:rPr>
              <a:t>+” </a:t>
            </a:r>
          </a:p>
          <a:p>
            <a:pPr marL="0" indent="0" algn="just">
              <a:lnSpc>
                <a:spcPct val="120000"/>
              </a:lnSpc>
              <a:spcBef>
                <a:spcPts val="0"/>
              </a:spcBef>
              <a:buNone/>
            </a:pPr>
            <a:r>
              <a:rPr lang="en-US" sz="2000" dirty="0" smtClean="0"/>
              <a:t>uses program memory addressing with post-increment.</a:t>
            </a:r>
          </a:p>
          <a:p>
            <a:pPr marL="0" indent="274320" algn="just">
              <a:lnSpc>
                <a:spcPct val="120000"/>
              </a:lnSpc>
              <a:spcBef>
                <a:spcPts val="0"/>
              </a:spcBef>
              <a:buNone/>
            </a:pPr>
            <a:r>
              <a:rPr lang="en-US" sz="2000" dirty="0" smtClean="0"/>
              <a:t>There is a group of AVR instructions designed for table processing. Table 6.6 shows the instructions for table reading in the AVR.</a:t>
            </a:r>
          </a:p>
          <a:p>
            <a:pPr marL="0" indent="274320" algn="just">
              <a:spcBef>
                <a:spcPts val="0"/>
              </a:spcBef>
              <a:buNone/>
            </a:pPr>
            <a:endParaRPr lang="en-US" sz="2000" dirty="0" smtClean="0"/>
          </a:p>
          <a:p>
            <a:pPr marL="0" indent="274320" algn="just">
              <a:spcBef>
                <a:spcPts val="0"/>
              </a:spcBef>
              <a:buNone/>
            </a:pPr>
            <a:endParaRPr lang="en-US" sz="2000" dirty="0" smtClean="0"/>
          </a:p>
          <a:p>
            <a:pPr marL="0" indent="274320" algn="just">
              <a:spcBef>
                <a:spcPts val="0"/>
              </a:spcBef>
              <a:buNone/>
            </a:pPr>
            <a:endParaRPr lang="en-US" sz="2000" dirty="0" smtClean="0"/>
          </a:p>
          <a:p>
            <a:pPr marL="0" indent="274320" algn="just">
              <a:spcBef>
                <a:spcPts val="0"/>
              </a:spcBef>
              <a:buNone/>
            </a:pPr>
            <a:endParaRPr lang="en-US" sz="2000" dirty="0" smtClean="0"/>
          </a:p>
          <a:p>
            <a:pPr marL="0" indent="274320" algn="just">
              <a:spcBef>
                <a:spcPts val="0"/>
              </a:spcBef>
              <a:buNone/>
            </a:pPr>
            <a:endParaRPr lang="en-US" sz="2000" dirty="0" smtClean="0"/>
          </a:p>
          <a:p>
            <a:pPr marL="0" indent="274320" algn="just">
              <a:spcBef>
                <a:spcPts val="0"/>
              </a:spcBef>
              <a:buNone/>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47</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1086776" y="4723315"/>
            <a:ext cx="7200000" cy="1348891"/>
          </a:xfrm>
          <a:prstGeom prst="rect">
            <a:avLst/>
          </a:prstGeom>
          <a:noFill/>
          <a:ln w="9525">
            <a:noFill/>
            <a:miter lim="800000"/>
            <a:headEnd/>
            <a:tailEnd/>
          </a:ln>
          <a:effectLst/>
        </p:spPr>
      </p:pic>
      <p:sp>
        <p:nvSpPr>
          <p:cNvPr id="8" name="Rectangle 7"/>
          <p:cNvSpPr/>
          <p:nvPr/>
        </p:nvSpPr>
        <p:spPr>
          <a:xfrm>
            <a:off x="1071538" y="4714884"/>
            <a:ext cx="7215238" cy="1357322"/>
          </a:xfrm>
          <a:prstGeom prst="rect">
            <a:avLst/>
          </a:prstGeom>
          <a:solidFill>
            <a:srgbClr val="00B0F0">
              <a:alpha val="25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2400" dirty="0" smtClean="0"/>
              <a:t>6.4 LOOK-UP TABLE AND TABLE PROCESSING</a:t>
            </a:r>
          </a:p>
        </p:txBody>
      </p:sp>
      <p:sp>
        <p:nvSpPr>
          <p:cNvPr id="6" name="Content Placeholder 5"/>
          <p:cNvSpPr>
            <a:spLocks noGrp="1"/>
          </p:cNvSpPr>
          <p:nvPr>
            <p:ph sz="quarter" idx="1"/>
          </p:nvPr>
        </p:nvSpPr>
        <p:spPr>
          <a:xfrm>
            <a:off x="914400" y="1447800"/>
            <a:ext cx="7372376" cy="4572000"/>
          </a:xfrm>
        </p:spPr>
        <p:txBody>
          <a:bodyPr>
            <a:normAutofit/>
          </a:bodyPr>
          <a:lstStyle/>
          <a:p>
            <a:pPr marL="0" indent="274320" algn="just">
              <a:spcBef>
                <a:spcPts val="0"/>
              </a:spcBef>
              <a:buNone/>
            </a:pPr>
            <a:r>
              <a:rPr lang="en-US" sz="2000" dirty="0" smtClean="0"/>
              <a:t>As you know, in the AVR, each location of the program memory is 2 bytes. So, we should mention if we want to read the low byte or the high byte. The least  significant bit (LSB) of the Z register indicates whether the low byte or the high byte should be read. </a:t>
            </a:r>
          </a:p>
          <a:p>
            <a:endParaRPr lang="en-US" sz="2000" dirty="0" smtClean="0"/>
          </a:p>
          <a:p>
            <a:pPr marL="0" indent="274320" algn="just">
              <a:spcBef>
                <a:spcPts val="0"/>
              </a:spcBef>
              <a:buNone/>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48</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2050" name="Picture 2"/>
          <p:cNvPicPr>
            <a:picLocks noChangeAspect="1" noChangeArrowheads="1"/>
          </p:cNvPicPr>
          <p:nvPr/>
        </p:nvPicPr>
        <p:blipFill>
          <a:blip r:embed="rId3" cstate="print"/>
          <a:srcRect/>
          <a:stretch>
            <a:fillRect/>
          </a:stretch>
        </p:blipFill>
        <p:spPr bwMode="auto">
          <a:xfrm>
            <a:off x="1000100" y="2786057"/>
            <a:ext cx="7372800" cy="3310112"/>
          </a:xfrm>
          <a:prstGeom prst="rect">
            <a:avLst/>
          </a:prstGeom>
          <a:noFill/>
          <a:ln w="9525">
            <a:noFill/>
            <a:miter lim="800000"/>
            <a:headEnd/>
            <a:tailEnd/>
          </a:ln>
          <a:effectLst/>
        </p:spPr>
      </p:pic>
      <p:sp>
        <p:nvSpPr>
          <p:cNvPr id="8" name="Rectangle 7"/>
          <p:cNvSpPr/>
          <p:nvPr/>
        </p:nvSpPr>
        <p:spPr>
          <a:xfrm>
            <a:off x="1000100" y="2786058"/>
            <a:ext cx="7358114" cy="3286148"/>
          </a:xfrm>
          <a:prstGeom prst="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2400" dirty="0" smtClean="0"/>
              <a:t>6.4 LOOK-UP TABLE AND TABLE PROCESSING</a:t>
            </a:r>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49</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3074" name="Picture 2"/>
          <p:cNvPicPr>
            <a:picLocks noGrp="1" noChangeAspect="1" noChangeArrowheads="1"/>
          </p:cNvPicPr>
          <p:nvPr>
            <p:ph sz="quarter" idx="1"/>
          </p:nvPr>
        </p:nvPicPr>
        <p:blipFill>
          <a:blip r:embed="rId3" cstate="print"/>
          <a:srcRect/>
          <a:stretch>
            <a:fillRect/>
          </a:stretch>
        </p:blipFill>
        <p:spPr bwMode="auto">
          <a:xfrm>
            <a:off x="914400" y="2287288"/>
            <a:ext cx="7372350" cy="2893024"/>
          </a:xfrm>
          <a:prstGeom prst="rect">
            <a:avLst/>
          </a:prstGeom>
          <a:noFill/>
          <a:ln w="9525">
            <a:noFill/>
            <a:miter lim="800000"/>
            <a:headEnd/>
            <a:tailEnd/>
          </a:ln>
          <a:effectLst/>
        </p:spPr>
      </p:pic>
      <p:sp>
        <p:nvSpPr>
          <p:cNvPr id="8" name="Rectangle 7"/>
          <p:cNvSpPr/>
          <p:nvPr/>
        </p:nvSpPr>
        <p:spPr>
          <a:xfrm>
            <a:off x="928662" y="2285992"/>
            <a:ext cx="7286676" cy="2643206"/>
          </a:xfrm>
          <a:prstGeom prst="rect">
            <a:avLst/>
          </a:prstGeom>
          <a:solidFill>
            <a:schemeClr val="accent4">
              <a:lumMod val="60000"/>
              <a:lumOff val="40000"/>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2400" dirty="0" smtClean="0"/>
              <a:t>6.1 : INTRODUCING SOME MORE ASSEMBLER DIRECTIVES</a:t>
            </a:r>
          </a:p>
        </p:txBody>
      </p:sp>
      <p:sp>
        <p:nvSpPr>
          <p:cNvPr id="6" name="Content Placeholder 5"/>
          <p:cNvSpPr>
            <a:spLocks noGrp="1"/>
          </p:cNvSpPr>
          <p:nvPr>
            <p:ph sz="quarter" idx="1"/>
          </p:nvPr>
        </p:nvSpPr>
        <p:spPr>
          <a:xfrm>
            <a:off x="914400" y="1447800"/>
            <a:ext cx="7372376" cy="4572000"/>
          </a:xfrm>
        </p:spPr>
        <p:txBody>
          <a:bodyPr>
            <a:normAutofit/>
          </a:bodyPr>
          <a:lstStyle/>
          <a:p>
            <a:pPr marL="0" indent="274320" algn="just">
              <a:spcBef>
                <a:spcPts val="0"/>
              </a:spcBef>
              <a:buNone/>
            </a:pPr>
            <a:r>
              <a:rPr lang="en-US" sz="2000" dirty="0" smtClean="0"/>
              <a:t>But imagine you are writing a program and you want to do the same task; you have to open the datasheet or a reference book to see the structure of the SREG register. To make the task simpler, the names of the register bits are defined in the header files of each AVR microcontroller. For example, in M32DEF.INC there are the following lines of code:</a:t>
            </a:r>
          </a:p>
          <a:p>
            <a:endParaRPr lang="en-US" sz="2000" dirty="0" smtClean="0"/>
          </a:p>
          <a:p>
            <a:pPr marL="0" indent="274320" algn="just">
              <a:spcBef>
                <a:spcPts val="0"/>
              </a:spcBef>
              <a:buNone/>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5</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4098" name="Picture 2"/>
          <p:cNvPicPr>
            <a:picLocks noChangeAspect="1" noChangeArrowheads="1"/>
          </p:cNvPicPr>
          <p:nvPr/>
        </p:nvPicPr>
        <p:blipFill>
          <a:blip r:embed="rId3" cstate="print"/>
          <a:srcRect/>
          <a:stretch>
            <a:fillRect/>
          </a:stretch>
        </p:blipFill>
        <p:spPr bwMode="auto">
          <a:xfrm>
            <a:off x="1235272" y="3000372"/>
            <a:ext cx="6480000" cy="26074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2400" dirty="0" smtClean="0"/>
              <a:t>6.4 LOOK-UP TABLE AND TABLE PROCESSING</a:t>
            </a:r>
          </a:p>
        </p:txBody>
      </p:sp>
      <p:sp>
        <p:nvSpPr>
          <p:cNvPr id="6" name="Content Placeholder 5"/>
          <p:cNvSpPr>
            <a:spLocks noGrp="1"/>
          </p:cNvSpPr>
          <p:nvPr>
            <p:ph sz="quarter" idx="1"/>
          </p:nvPr>
        </p:nvSpPr>
        <p:spPr>
          <a:xfrm>
            <a:off x="914400" y="1447800"/>
            <a:ext cx="7372376" cy="4572000"/>
          </a:xfrm>
        </p:spPr>
        <p:txBody>
          <a:bodyPr>
            <a:normAutofit/>
          </a:bodyPr>
          <a:lstStyle/>
          <a:p>
            <a:pPr marL="0" indent="274320" algn="just">
              <a:spcBef>
                <a:spcPts val="0"/>
              </a:spcBef>
              <a:buNone/>
            </a:pPr>
            <a:r>
              <a:rPr lang="en-US" sz="2000" dirty="0" smtClean="0"/>
              <a:t>Figure 6-13b shows the value that should be loaded into the Z register in order to address each byte of the program memory.</a:t>
            </a:r>
          </a:p>
          <a:p>
            <a:pPr marL="0" indent="274320" algn="just">
              <a:spcBef>
                <a:spcPts val="0"/>
              </a:spcBef>
              <a:buNone/>
            </a:pPr>
            <a:r>
              <a:rPr lang="en-US" sz="2000" dirty="0" smtClean="0"/>
              <a:t> For example, to address the low byte of location $0002, we should load the Z register with $0005, as shown below:</a:t>
            </a:r>
          </a:p>
          <a:p>
            <a:endParaRPr lang="en-US" sz="2000" dirty="0" smtClean="0"/>
          </a:p>
          <a:p>
            <a:pPr marL="0" indent="274320" algn="just">
              <a:spcBef>
                <a:spcPts val="0"/>
              </a:spcBef>
              <a:buNone/>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50</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4098" name="Picture 2"/>
          <p:cNvPicPr>
            <a:picLocks noChangeAspect="1" noChangeArrowheads="1"/>
          </p:cNvPicPr>
          <p:nvPr/>
        </p:nvPicPr>
        <p:blipFill>
          <a:blip r:embed="rId3" cstate="print"/>
          <a:srcRect/>
          <a:stretch>
            <a:fillRect/>
          </a:stretch>
        </p:blipFill>
        <p:spPr bwMode="auto">
          <a:xfrm>
            <a:off x="906776" y="2714620"/>
            <a:ext cx="7380000" cy="637025"/>
          </a:xfrm>
          <a:prstGeom prst="rect">
            <a:avLst/>
          </a:prstGeom>
          <a:noFill/>
          <a:ln w="9525">
            <a:noFill/>
            <a:miter lim="800000"/>
            <a:headEnd/>
            <a:tailEnd/>
          </a:ln>
          <a:effectLst/>
        </p:spPr>
      </p:pic>
      <p:pic>
        <p:nvPicPr>
          <p:cNvPr id="4099" name="Picture 3"/>
          <p:cNvPicPr>
            <a:picLocks noChangeAspect="1" noChangeArrowheads="1"/>
          </p:cNvPicPr>
          <p:nvPr/>
        </p:nvPicPr>
        <p:blipFill>
          <a:blip r:embed="rId4" cstate="print"/>
          <a:srcRect/>
          <a:stretch>
            <a:fillRect/>
          </a:stretch>
        </p:blipFill>
        <p:spPr bwMode="auto">
          <a:xfrm>
            <a:off x="1669520" y="3455922"/>
            <a:ext cx="5760000" cy="3044912"/>
          </a:xfrm>
          <a:prstGeom prst="rect">
            <a:avLst/>
          </a:prstGeom>
          <a:noFill/>
          <a:ln w="9525">
            <a:noFill/>
            <a:miter lim="800000"/>
            <a:headEnd/>
            <a:tailEnd/>
          </a:ln>
          <a:effectLst/>
        </p:spPr>
      </p:pic>
      <p:sp>
        <p:nvSpPr>
          <p:cNvPr id="9" name="Rectangle 8"/>
          <p:cNvSpPr/>
          <p:nvPr/>
        </p:nvSpPr>
        <p:spPr>
          <a:xfrm>
            <a:off x="1714480" y="3500438"/>
            <a:ext cx="5715040" cy="3000396"/>
          </a:xfrm>
          <a:prstGeom prst="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643042" y="2714620"/>
            <a:ext cx="6500858" cy="642942"/>
          </a:xfrm>
          <a:prstGeom prst="rect">
            <a:avLst/>
          </a:prstGeom>
          <a:solidFill>
            <a:srgbClr val="0066FF">
              <a:alpha val="25000"/>
            </a:srgbClr>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2400" dirty="0" smtClean="0"/>
              <a:t>6.4 LOOK-UP TABLE AND TABLE PROCESSING</a:t>
            </a:r>
          </a:p>
        </p:txBody>
      </p:sp>
      <p:sp>
        <p:nvSpPr>
          <p:cNvPr id="6" name="Content Placeholder 5"/>
          <p:cNvSpPr>
            <a:spLocks noGrp="1"/>
          </p:cNvSpPr>
          <p:nvPr>
            <p:ph sz="quarter" idx="1"/>
          </p:nvPr>
        </p:nvSpPr>
        <p:spPr>
          <a:xfrm>
            <a:off x="914400" y="1447800"/>
            <a:ext cx="7372376" cy="4572000"/>
          </a:xfrm>
        </p:spPr>
        <p:txBody>
          <a:bodyPr>
            <a:normAutofit/>
          </a:bodyPr>
          <a:lstStyle/>
          <a:p>
            <a:pPr marL="0" indent="274320" algn="just">
              <a:spcBef>
                <a:spcPts val="0"/>
              </a:spcBef>
              <a:buNone/>
            </a:pPr>
            <a:r>
              <a:rPr lang="en-US" sz="2000" dirty="0" smtClean="0"/>
              <a:t>As you see in Figure 6-13a, to read the low byte of each location we should shift the address of that location one bit to the left. For instance, to access the low byte of location 0b00000101, we should load Z with 0b000001010. </a:t>
            </a:r>
          </a:p>
          <a:p>
            <a:pPr marL="0" indent="274320" algn="just">
              <a:spcBef>
                <a:spcPts val="0"/>
              </a:spcBef>
              <a:buNone/>
            </a:pPr>
            <a:r>
              <a:rPr lang="en-US" sz="2000" dirty="0" smtClean="0"/>
              <a:t>To read the high byte, we shift the address to the left and we set bit 0 to one.</a:t>
            </a:r>
          </a:p>
          <a:p>
            <a:pPr algn="just">
              <a:buNone/>
            </a:pPr>
            <a:r>
              <a:rPr lang="en-US" sz="2000" dirty="0" smtClean="0"/>
              <a:t>For example, the following program reads the low byte of location $100:</a:t>
            </a:r>
          </a:p>
          <a:p>
            <a:pPr algn="just">
              <a:buNone/>
            </a:pPr>
            <a:endParaRPr lang="en-US" sz="2000" dirty="0" smtClean="0"/>
          </a:p>
          <a:p>
            <a:pPr algn="just">
              <a:buNone/>
            </a:pPr>
            <a:endParaRPr lang="en-US" sz="2000" dirty="0" smtClean="0"/>
          </a:p>
          <a:p>
            <a:pPr marL="0" indent="274320" algn="just">
              <a:spcBef>
                <a:spcPts val="0"/>
              </a:spcBef>
              <a:buNone/>
            </a:pPr>
            <a:endParaRPr lang="en-US" sz="2000" dirty="0" smtClean="0"/>
          </a:p>
          <a:p>
            <a:pPr marL="0" indent="274320" algn="just">
              <a:spcBef>
                <a:spcPts val="0"/>
              </a:spcBef>
              <a:buNone/>
            </a:pPr>
            <a:r>
              <a:rPr lang="en-US" sz="2000" dirty="0" smtClean="0"/>
              <a:t>If we OR a number with 1, its bit 0 will be set. Thus, the following program reads </a:t>
            </a:r>
            <a:r>
              <a:rPr lang="en-US" sz="2000" dirty="0" smtClean="0">
                <a:solidFill>
                  <a:srgbClr val="FF0000"/>
                </a:solidFill>
              </a:rPr>
              <a:t>the high byte of location $100</a:t>
            </a:r>
            <a:r>
              <a:rPr lang="en-US" sz="2000" dirty="0" smtClean="0"/>
              <a:t>.</a:t>
            </a:r>
          </a:p>
          <a:p>
            <a:pPr algn="just">
              <a:buNone/>
            </a:pPr>
            <a:endParaRPr lang="en-US" sz="2000" dirty="0" smtClean="0"/>
          </a:p>
          <a:p>
            <a:endParaRPr lang="en-US" sz="2000" dirty="0" smtClean="0"/>
          </a:p>
          <a:p>
            <a:endParaRPr lang="en-US" sz="2000" dirty="0" smtClean="0"/>
          </a:p>
          <a:p>
            <a:pPr marL="0" indent="274320" algn="just">
              <a:spcBef>
                <a:spcPts val="0"/>
              </a:spcBef>
              <a:buNone/>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dirty="0"/>
          </a:p>
        </p:txBody>
      </p:sp>
      <p:sp>
        <p:nvSpPr>
          <p:cNvPr id="5" name="Slide Number Placeholder 4"/>
          <p:cNvSpPr>
            <a:spLocks noGrp="1"/>
          </p:cNvSpPr>
          <p:nvPr>
            <p:ph type="sldNum" sz="quarter" idx="12"/>
          </p:nvPr>
        </p:nvSpPr>
        <p:spPr/>
        <p:txBody>
          <a:bodyPr/>
          <a:lstStyle/>
          <a:p>
            <a:fld id="{4B2D966A-DDA2-4D5C-AB7E-451347EB0CDE}" type="slidenum">
              <a:rPr lang="en-US" smtClean="0"/>
              <a:pPr/>
              <a:t>51</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5122" name="Picture 2"/>
          <p:cNvPicPr>
            <a:picLocks noChangeAspect="1" noChangeArrowheads="1"/>
          </p:cNvPicPr>
          <p:nvPr/>
        </p:nvPicPr>
        <p:blipFill>
          <a:blip r:embed="rId3" cstate="print"/>
          <a:srcRect/>
          <a:stretch>
            <a:fillRect/>
          </a:stretch>
        </p:blipFill>
        <p:spPr bwMode="auto">
          <a:xfrm>
            <a:off x="1142976" y="3643314"/>
            <a:ext cx="6480000" cy="634455"/>
          </a:xfrm>
          <a:prstGeom prst="rect">
            <a:avLst/>
          </a:prstGeom>
          <a:noFill/>
          <a:ln w="9525">
            <a:noFill/>
            <a:miter lim="800000"/>
            <a:headEnd/>
            <a:tailEnd/>
          </a:ln>
          <a:effectLst/>
        </p:spPr>
      </p:pic>
      <p:pic>
        <p:nvPicPr>
          <p:cNvPr id="5123" name="Picture 3"/>
          <p:cNvPicPr>
            <a:picLocks noChangeAspect="1" noChangeArrowheads="1"/>
          </p:cNvPicPr>
          <p:nvPr/>
        </p:nvPicPr>
        <p:blipFill>
          <a:blip r:embed="rId4" cstate="print"/>
          <a:srcRect/>
          <a:stretch>
            <a:fillRect/>
          </a:stretch>
        </p:blipFill>
        <p:spPr bwMode="auto">
          <a:xfrm>
            <a:off x="1115616" y="5301208"/>
            <a:ext cx="6480000" cy="720000"/>
          </a:xfrm>
          <a:prstGeom prst="rect">
            <a:avLst/>
          </a:prstGeom>
          <a:noFill/>
          <a:ln w="9525">
            <a:noFill/>
            <a:miter lim="800000"/>
            <a:headEnd/>
            <a:tailEnd/>
          </a:ln>
          <a:effectLst/>
        </p:spPr>
      </p:pic>
      <p:sp>
        <p:nvSpPr>
          <p:cNvPr id="9" name="Oval 8"/>
          <p:cNvSpPr/>
          <p:nvPr/>
        </p:nvSpPr>
        <p:spPr>
          <a:xfrm>
            <a:off x="3419872" y="5229200"/>
            <a:ext cx="500066" cy="50006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00100" y="1500174"/>
            <a:ext cx="7215238" cy="928694"/>
          </a:xfrm>
          <a:prstGeom prst="rect">
            <a:avLst/>
          </a:prstGeom>
          <a:solidFill>
            <a:srgbClr val="00B050">
              <a:alpha val="2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00100" y="2428868"/>
            <a:ext cx="7215238" cy="642942"/>
          </a:xfrm>
          <a:prstGeom prst="rect">
            <a:avLst/>
          </a:prstGeom>
          <a:solidFill>
            <a:srgbClr val="FF0000">
              <a:alpha val="25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1000100" y="3500438"/>
            <a:ext cx="6786610" cy="928694"/>
          </a:xfrm>
          <a:prstGeom prst="roundRect">
            <a:avLst/>
          </a:prstGeom>
          <a:solidFill>
            <a:srgbClr val="00B050">
              <a:alpha val="2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971600" y="5085184"/>
            <a:ext cx="6786610" cy="928694"/>
          </a:xfrm>
          <a:prstGeom prst="roundRect">
            <a:avLst/>
          </a:prstGeom>
          <a:solidFill>
            <a:srgbClr val="FF0000">
              <a:alpha val="25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2400" dirty="0" smtClean="0"/>
              <a:t>6.4 LOOK-UP TABLE AND TABLE PROCESSING</a:t>
            </a:r>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52</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sp>
        <p:nvSpPr>
          <p:cNvPr id="3" name="Content Placeholder 2"/>
          <p:cNvSpPr>
            <a:spLocks noGrp="1"/>
          </p:cNvSpPr>
          <p:nvPr>
            <p:ph sz="quarter" idx="1"/>
          </p:nvPr>
        </p:nvSpPr>
        <p:spPr>
          <a:xfrm>
            <a:off x="914400" y="1447800"/>
            <a:ext cx="3959299" cy="4572000"/>
          </a:xfrm>
        </p:spPr>
        <p:txBody>
          <a:bodyPr>
            <a:normAutofit/>
          </a:bodyPr>
          <a:lstStyle/>
          <a:p>
            <a:pPr marL="0" indent="0" algn="just">
              <a:buNone/>
            </a:pPr>
            <a:r>
              <a:rPr lang="en-US" sz="2400" b="1" dirty="0" smtClean="0"/>
              <a:t>Example 6-14</a:t>
            </a:r>
          </a:p>
          <a:p>
            <a:pPr marL="0" indent="0" algn="just">
              <a:buNone/>
            </a:pPr>
            <a:r>
              <a:rPr lang="en-US" sz="2400" dirty="0" smtClean="0"/>
              <a:t>In this program, assume that the phrase “WORLD PEACE” is burned into ROM location starting at $500, and the program is burned into ROM locations starting at 0. Analyze how program works and state where “WORLD PEASE.” is stored after this program is run.</a:t>
            </a:r>
            <a:endParaRPr lang="en-US" sz="2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3699" y="980728"/>
            <a:ext cx="3514725" cy="5324475"/>
          </a:xfrm>
          <a:prstGeom prst="rect">
            <a:avLst/>
          </a:prstGeom>
        </p:spPr>
      </p:pic>
    </p:spTree>
    <p:extLst>
      <p:ext uri="{BB962C8B-B14F-4D97-AF65-F5344CB8AC3E}">
        <p14:creationId xmlns:p14="http://schemas.microsoft.com/office/powerpoint/2010/main" val="82555055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2400" dirty="0" smtClean="0"/>
              <a:t>6.4 LOOK-UP TABLE AND TABLE PROCESSING</a:t>
            </a:r>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53</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7170" name="Picture 2"/>
          <p:cNvPicPr>
            <a:picLocks noGrp="1" noChangeAspect="1" noChangeArrowheads="1"/>
          </p:cNvPicPr>
          <p:nvPr>
            <p:ph sz="quarter" idx="1"/>
          </p:nvPr>
        </p:nvPicPr>
        <p:blipFill>
          <a:blip r:embed="rId3" cstate="print"/>
          <a:srcRect/>
          <a:stretch>
            <a:fillRect/>
          </a:stretch>
        </p:blipFill>
        <p:spPr bwMode="auto">
          <a:xfrm>
            <a:off x="1346914" y="1447800"/>
            <a:ext cx="6507322" cy="4572000"/>
          </a:xfrm>
          <a:prstGeom prst="rect">
            <a:avLst/>
          </a:prstGeom>
          <a:noFill/>
          <a:ln w="9525">
            <a:noFill/>
            <a:miter lim="800000"/>
            <a:headEnd/>
            <a:tailEnd/>
          </a:ln>
          <a:effectLst/>
        </p:spPr>
      </p:pic>
      <p:sp>
        <p:nvSpPr>
          <p:cNvPr id="8" name="Rectangle 7"/>
          <p:cNvSpPr/>
          <p:nvPr/>
        </p:nvSpPr>
        <p:spPr>
          <a:xfrm>
            <a:off x="1428728" y="1428736"/>
            <a:ext cx="6357982" cy="4572032"/>
          </a:xfrm>
          <a:prstGeom prst="rect">
            <a:avLst/>
          </a:prstGeom>
          <a:solidFill>
            <a:srgbClr val="00B050">
              <a:alpha val="1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2400" dirty="0" smtClean="0"/>
              <a:t>6.4 LOOK-UP TABLE AND TABLE PROCESSING</a:t>
            </a:r>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54</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sp>
        <p:nvSpPr>
          <p:cNvPr id="3" name="Content Placeholder 2"/>
          <p:cNvSpPr>
            <a:spLocks noGrp="1"/>
          </p:cNvSpPr>
          <p:nvPr>
            <p:ph sz="quarter" idx="1"/>
          </p:nvPr>
        </p:nvSpPr>
        <p:spPr>
          <a:xfrm>
            <a:off x="914400" y="1447800"/>
            <a:ext cx="2793504" cy="4572000"/>
          </a:xfrm>
        </p:spPr>
        <p:txBody>
          <a:bodyPr/>
          <a:lstStyle/>
          <a:p>
            <a:pPr marL="0" indent="0">
              <a:buNone/>
            </a:pPr>
            <a:r>
              <a:rPr lang="en-US" sz="2400" b="1" dirty="0" smtClean="0"/>
              <a:t>Example 6-15</a:t>
            </a:r>
          </a:p>
          <a:p>
            <a:pPr marL="0" indent="0" algn="just">
              <a:buNone/>
            </a:pPr>
            <a:r>
              <a:rPr lang="en-US" sz="2400" dirty="0" smtClean="0"/>
              <a:t>Assuming that program ROM space starting at $500 contains “WORLD PEACE.”. Write a program to send characters to Port B one byte at a time.</a:t>
            </a:r>
          </a:p>
          <a:p>
            <a:pPr marL="0" indent="0">
              <a:buNone/>
            </a:pP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7904" y="1594721"/>
            <a:ext cx="4516560" cy="4663440"/>
          </a:xfrm>
          <a:prstGeom prst="rect">
            <a:avLst/>
          </a:prstGeom>
        </p:spPr>
      </p:pic>
    </p:spTree>
    <p:extLst>
      <p:ext uri="{BB962C8B-B14F-4D97-AF65-F5344CB8AC3E}">
        <p14:creationId xmlns:p14="http://schemas.microsoft.com/office/powerpoint/2010/main" val="201423802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2400" dirty="0" smtClean="0"/>
              <a:t>6.4 LOOK-UP TABLE AND TABLE PROCESSING</a:t>
            </a:r>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55</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6" name="Content Placeholder 5"/>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1039323" y="1449288"/>
            <a:ext cx="4252757" cy="4572000"/>
          </a:xfr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2400" dirty="0" smtClean="0"/>
              <a:t>6.4 LOOK-UP TABLE AND TABLE PROCESSING</a:t>
            </a:r>
          </a:p>
        </p:txBody>
      </p:sp>
      <p:sp>
        <p:nvSpPr>
          <p:cNvPr id="6" name="Content Placeholder 5"/>
          <p:cNvSpPr>
            <a:spLocks noGrp="1"/>
          </p:cNvSpPr>
          <p:nvPr>
            <p:ph sz="quarter" idx="1"/>
          </p:nvPr>
        </p:nvSpPr>
        <p:spPr>
          <a:xfrm>
            <a:off x="914400" y="1447800"/>
            <a:ext cx="3060700" cy="4572000"/>
          </a:xfrm>
        </p:spPr>
        <p:txBody>
          <a:bodyPr>
            <a:normAutofit lnSpcReduction="10000"/>
          </a:bodyPr>
          <a:lstStyle/>
          <a:p>
            <a:pPr marL="0" indent="0" algn="just">
              <a:spcBef>
                <a:spcPts val="0"/>
              </a:spcBef>
              <a:buNone/>
            </a:pPr>
            <a:r>
              <a:rPr lang="en-US" sz="2800" b="1" dirty="0" smtClean="0"/>
              <a:t>Auto-increment option for Z</a:t>
            </a:r>
          </a:p>
          <a:p>
            <a:pPr marL="0" indent="274320" algn="just">
              <a:spcBef>
                <a:spcPts val="0"/>
              </a:spcBef>
              <a:buNone/>
            </a:pPr>
            <a:r>
              <a:rPr lang="en-US" sz="2200" dirty="0" smtClean="0"/>
              <a:t>Using the "INC ZL" instruction to increment the pointer can cause a problem when an address such as $5FF is incremented. The carry will not propagate into ZH. The AVR gives us the option of LPM </a:t>
            </a:r>
            <a:r>
              <a:rPr lang="en-US" sz="2200" dirty="0" err="1" smtClean="0"/>
              <a:t>Rn</a:t>
            </a:r>
            <a:r>
              <a:rPr lang="en-US" sz="2200" dirty="0" smtClean="0"/>
              <a:t>, Z+ (load program memory with post-increment) as shown in Table 6-6.</a:t>
            </a: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56</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5100" y="1737320"/>
            <a:ext cx="4711700" cy="4572000"/>
          </a:xfrm>
          <a:prstGeom prst="rect">
            <a:avLst/>
          </a:prstGeom>
        </p:spPr>
      </p:pic>
      <p:sp>
        <p:nvSpPr>
          <p:cNvPr id="8" name="TextBox 7"/>
          <p:cNvSpPr txBox="1"/>
          <p:nvPr/>
        </p:nvSpPr>
        <p:spPr>
          <a:xfrm>
            <a:off x="3975100" y="1372712"/>
            <a:ext cx="2448272" cy="461665"/>
          </a:xfrm>
          <a:prstGeom prst="rect">
            <a:avLst/>
          </a:prstGeom>
          <a:noFill/>
        </p:spPr>
        <p:txBody>
          <a:bodyPr wrap="square" rtlCol="0">
            <a:spAutoFit/>
          </a:bodyPr>
          <a:lstStyle/>
          <a:p>
            <a:r>
              <a:rPr lang="en-US" sz="2400" b="1" dirty="0" smtClean="0"/>
              <a:t>Example 6-16</a:t>
            </a:r>
            <a:endParaRPr lang="en-US" sz="2400" b="1"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2400" dirty="0" smtClean="0"/>
              <a:t>6.4 LOOK-UP TABLE AND TABLE PROCESSING</a:t>
            </a:r>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57</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sp>
        <p:nvSpPr>
          <p:cNvPr id="3" name="Content Placeholder 2"/>
          <p:cNvSpPr>
            <a:spLocks noGrp="1"/>
          </p:cNvSpPr>
          <p:nvPr>
            <p:ph sz="quarter" idx="1"/>
          </p:nvPr>
        </p:nvSpPr>
        <p:spPr>
          <a:xfrm>
            <a:off x="914400" y="1447800"/>
            <a:ext cx="2450263" cy="4572000"/>
          </a:xfrm>
        </p:spPr>
        <p:txBody>
          <a:bodyPr/>
          <a:lstStyle/>
          <a:p>
            <a:pPr marL="0" indent="0">
              <a:buNone/>
            </a:pPr>
            <a:r>
              <a:rPr lang="en-US" sz="2400" b="1" dirty="0" smtClean="0"/>
              <a:t>Example 6-17</a:t>
            </a:r>
          </a:p>
          <a:p>
            <a:pPr marL="0" indent="0" algn="just">
              <a:buNone/>
            </a:pPr>
            <a:r>
              <a:rPr lang="en-US" sz="2000" dirty="0" smtClean="0"/>
              <a:t>Assume that ROM space starting at $100 contains the message “The Promise of World Peace”. Write a program to bring this message into the CPU one byte at a time and place the byte in Ram locations starting at $140.</a:t>
            </a:r>
            <a:endParaRPr lang="en-US" sz="20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4663" y="1408833"/>
            <a:ext cx="5284037" cy="4572000"/>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2400" dirty="0" smtClean="0"/>
              <a:t>6.4 LOOK-UP TABLE AND TABLE PROCESSING</a:t>
            </a:r>
          </a:p>
        </p:txBody>
      </p:sp>
      <p:sp>
        <p:nvSpPr>
          <p:cNvPr id="6" name="Content Placeholder 5"/>
          <p:cNvSpPr>
            <a:spLocks noGrp="1"/>
          </p:cNvSpPr>
          <p:nvPr>
            <p:ph sz="quarter" idx="1"/>
          </p:nvPr>
        </p:nvSpPr>
        <p:spPr>
          <a:xfrm>
            <a:off x="914400" y="1447800"/>
            <a:ext cx="7372376" cy="4572000"/>
          </a:xfrm>
        </p:spPr>
        <p:txBody>
          <a:bodyPr>
            <a:normAutofit/>
          </a:bodyPr>
          <a:lstStyle/>
          <a:p>
            <a:pPr marL="0" indent="0" algn="just">
              <a:spcBef>
                <a:spcPts val="0"/>
              </a:spcBef>
              <a:buNone/>
            </a:pPr>
            <a:r>
              <a:rPr lang="en-US" sz="2800" b="1" dirty="0" smtClean="0"/>
              <a:t>Look-up table</a:t>
            </a:r>
          </a:p>
          <a:p>
            <a:pPr marL="0" indent="274320" algn="just">
              <a:spcBef>
                <a:spcPts val="0"/>
              </a:spcBef>
              <a:buNone/>
            </a:pPr>
            <a:r>
              <a:rPr lang="en-US" sz="2000" dirty="0" smtClean="0"/>
              <a:t>The look-up table is a widely used concept in microcontroller programming. It allows access to elements of a frequently used table with minimum operations. </a:t>
            </a:r>
            <a:r>
              <a:rPr lang="en-US" sz="2000" b="1" dirty="0" smtClean="0"/>
              <a:t>As an example, assume that for a certain application we need 4+x</a:t>
            </a:r>
            <a:r>
              <a:rPr lang="en-US" sz="2000" b="1" baseline="30000" dirty="0" smtClean="0"/>
              <a:t>2</a:t>
            </a:r>
            <a:r>
              <a:rPr lang="en-US" sz="2000" b="1" dirty="0" smtClean="0"/>
              <a:t> values </a:t>
            </a:r>
            <a:r>
              <a:rPr lang="en-US" sz="2000" dirty="0" smtClean="0"/>
              <a:t>in the range of 0 to 9. We can use a look-up table instead of calculating the values, which takes some time. In the AVR, to get the table element we add the index to the address of the look-up table. This is shown in Examples 6-18 through 6-20.</a:t>
            </a:r>
          </a:p>
          <a:p>
            <a:pPr marL="0" indent="274320" algn="just">
              <a:spcBef>
                <a:spcPts val="0"/>
              </a:spcBef>
              <a:buNone/>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58</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2400" dirty="0" smtClean="0"/>
              <a:t>6.4 LOOK-UP TABLE AND TABLE PROCESSING</a:t>
            </a:r>
          </a:p>
        </p:txBody>
      </p:sp>
      <p:sp>
        <p:nvSpPr>
          <p:cNvPr id="6" name="Content Placeholder 5"/>
          <p:cNvSpPr>
            <a:spLocks noGrp="1"/>
          </p:cNvSpPr>
          <p:nvPr>
            <p:ph sz="quarter" idx="1"/>
          </p:nvPr>
        </p:nvSpPr>
        <p:spPr>
          <a:xfrm>
            <a:off x="914401" y="1447800"/>
            <a:ext cx="3297560" cy="3061320"/>
          </a:xfrm>
        </p:spPr>
        <p:txBody>
          <a:bodyPr>
            <a:normAutofit/>
          </a:bodyPr>
          <a:lstStyle/>
          <a:p>
            <a:pPr marL="0" indent="0" algn="just">
              <a:spcBef>
                <a:spcPts val="0"/>
              </a:spcBef>
              <a:buNone/>
            </a:pPr>
            <a:r>
              <a:rPr lang="en-US" sz="2400" b="1" dirty="0" smtClean="0"/>
              <a:t>Example 6-18</a:t>
            </a:r>
          </a:p>
          <a:p>
            <a:pPr marL="0" indent="274320" algn="just">
              <a:spcBef>
                <a:spcPts val="0"/>
              </a:spcBef>
              <a:buNone/>
            </a:pPr>
            <a:r>
              <a:rPr lang="en-US" sz="2000" dirty="0" smtClean="0"/>
              <a:t>Assume that the lower three bits of Port C are connect to three switches. Write a program to send the following ASCII characters to Port D based on the status of the switches.</a:t>
            </a:r>
          </a:p>
          <a:p>
            <a:pPr marL="0" indent="274320" algn="just">
              <a:spcBef>
                <a:spcPts val="0"/>
              </a:spcBef>
              <a:buNone/>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59</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12290" name="Picture 2"/>
          <p:cNvPicPr>
            <a:picLocks noChangeAspect="1" noChangeArrowheads="1"/>
          </p:cNvPicPr>
          <p:nvPr/>
        </p:nvPicPr>
        <p:blipFill>
          <a:blip r:embed="rId3" cstate="print"/>
          <a:srcRect/>
          <a:stretch>
            <a:fillRect/>
          </a:stretch>
        </p:blipFill>
        <p:spPr bwMode="auto">
          <a:xfrm>
            <a:off x="1470132" y="3789040"/>
            <a:ext cx="1440000" cy="1900150"/>
          </a:xfrm>
          <a:prstGeom prst="rect">
            <a:avLst/>
          </a:prstGeom>
          <a:noFill/>
          <a:ln w="9525">
            <a:noFill/>
            <a:miter lim="800000"/>
            <a:headEnd/>
            <a:tailEnd/>
          </a:ln>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1358695"/>
            <a:ext cx="4705048" cy="4572000"/>
          </a:xfrm>
          <a:prstGeom prst="rect">
            <a:avLst/>
          </a:prstGeom>
        </p:spPr>
      </p:pic>
    </p:spTree>
    <p:extLst>
      <p:ext uri="{BB962C8B-B14F-4D97-AF65-F5344CB8AC3E}">
        <p14:creationId xmlns:p14="http://schemas.microsoft.com/office/powerpoint/2010/main" val="28329642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2400" dirty="0" smtClean="0"/>
              <a:t>6.1 : INTRODUCING SOME MORE ASSEMBLER DIRECTIVES</a:t>
            </a:r>
          </a:p>
        </p:txBody>
      </p:sp>
      <p:sp>
        <p:nvSpPr>
          <p:cNvPr id="6" name="Content Placeholder 5"/>
          <p:cNvSpPr>
            <a:spLocks noGrp="1"/>
          </p:cNvSpPr>
          <p:nvPr>
            <p:ph sz="quarter" idx="1"/>
          </p:nvPr>
        </p:nvSpPr>
        <p:spPr>
          <a:xfrm>
            <a:off x="914400" y="1447800"/>
            <a:ext cx="7372376" cy="4572000"/>
          </a:xfrm>
        </p:spPr>
        <p:txBody>
          <a:bodyPr>
            <a:normAutofit/>
          </a:bodyPr>
          <a:lstStyle/>
          <a:p>
            <a:pPr marL="0" indent="274320" algn="just">
              <a:spcBef>
                <a:spcPts val="0"/>
              </a:spcBef>
              <a:buNone/>
            </a:pPr>
            <a:r>
              <a:rPr lang="en-US" sz="2000" dirty="0" smtClean="0">
                <a:solidFill>
                  <a:srgbClr val="FF0000"/>
                </a:solidFill>
              </a:rPr>
              <a:t>So, we can use the names of the bits instead of remembering the structure of the registers or finding them in the datasheet. For example, the following program sets the Z flag of the SREG register and clears the other bits:</a:t>
            </a:r>
          </a:p>
          <a:p>
            <a:pPr marL="0" indent="274320" algn="just">
              <a:spcBef>
                <a:spcPts val="0"/>
              </a:spcBef>
              <a:buNone/>
            </a:pPr>
            <a:endParaRPr lang="en-US" sz="2000" dirty="0" smtClean="0"/>
          </a:p>
          <a:p>
            <a:pPr marL="0" indent="274320" algn="just">
              <a:spcBef>
                <a:spcPts val="0"/>
              </a:spcBef>
              <a:buNone/>
            </a:pPr>
            <a:endParaRPr lang="en-US" sz="2000" dirty="0" smtClean="0"/>
          </a:p>
          <a:p>
            <a:pPr marL="0" indent="274320" algn="just">
              <a:spcBef>
                <a:spcPts val="0"/>
              </a:spcBef>
              <a:buNone/>
            </a:pPr>
            <a:endParaRPr lang="en-US" sz="2000" dirty="0" smtClean="0"/>
          </a:p>
          <a:p>
            <a:pPr marL="0" indent="274320" algn="just">
              <a:spcBef>
                <a:spcPts val="0"/>
              </a:spcBef>
              <a:buNone/>
            </a:pPr>
            <a:r>
              <a:rPr lang="en-US" sz="2000" dirty="0" smtClean="0">
                <a:solidFill>
                  <a:srgbClr val="FF0000"/>
                </a:solidFill>
              </a:rPr>
              <a:t>As another example, the following program sets the V and S flags of SREG:</a:t>
            </a:r>
          </a:p>
          <a:p>
            <a:pPr marL="0" indent="274320" algn="just">
              <a:spcBef>
                <a:spcPts val="0"/>
              </a:spcBef>
              <a:buNone/>
            </a:pPr>
            <a:endParaRPr lang="en-US" sz="2000" dirty="0" smtClean="0"/>
          </a:p>
          <a:p>
            <a:pPr marL="0" indent="274320" algn="just">
              <a:spcBef>
                <a:spcPts val="0"/>
              </a:spcBef>
              <a:buNone/>
            </a:pPr>
            <a:endParaRPr lang="en-US" sz="2000" dirty="0" smtClean="0"/>
          </a:p>
          <a:p>
            <a:pPr marL="0" indent="274320" algn="just">
              <a:spcBef>
                <a:spcPts val="0"/>
              </a:spcBef>
              <a:buNone/>
            </a:pPr>
            <a:endParaRPr lang="en-US" sz="2000" dirty="0" smtClean="0"/>
          </a:p>
          <a:p>
            <a:pPr marL="0" indent="274320" algn="just">
              <a:spcBef>
                <a:spcPts val="0"/>
              </a:spcBef>
              <a:buNone/>
            </a:pPr>
            <a:r>
              <a:rPr lang="en-US" sz="2000" dirty="0" smtClean="0">
                <a:solidFill>
                  <a:srgbClr val="FF0000"/>
                </a:solidFill>
              </a:rPr>
              <a:t>In Example 6-1, you see the usage of the directives in I/O port programming.</a:t>
            </a:r>
          </a:p>
          <a:p>
            <a:pPr marL="0" indent="274320" algn="just">
              <a:spcBef>
                <a:spcPts val="0"/>
              </a:spcBef>
              <a:buNone/>
            </a:pPr>
            <a:endParaRPr lang="en-US" sz="2000" dirty="0" smtClean="0"/>
          </a:p>
          <a:p>
            <a:pPr marL="0" indent="274320" algn="just">
              <a:spcBef>
                <a:spcPts val="0"/>
              </a:spcBef>
              <a:buNone/>
            </a:pPr>
            <a:endParaRPr lang="en-US" sz="2000" dirty="0" smtClean="0"/>
          </a:p>
          <a:p>
            <a:pPr marL="0" indent="274320" algn="just">
              <a:spcBef>
                <a:spcPts val="0"/>
              </a:spcBef>
              <a:buNone/>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6</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5122" name="Picture 2"/>
          <p:cNvPicPr>
            <a:picLocks noChangeAspect="1" noChangeArrowheads="1"/>
          </p:cNvPicPr>
          <p:nvPr/>
        </p:nvPicPr>
        <p:blipFill>
          <a:blip r:embed="rId3" cstate="print"/>
          <a:srcRect/>
          <a:stretch>
            <a:fillRect/>
          </a:stretch>
        </p:blipFill>
        <p:spPr bwMode="auto">
          <a:xfrm>
            <a:off x="1015338" y="2607063"/>
            <a:ext cx="7200000" cy="607623"/>
          </a:xfrm>
          <a:prstGeom prst="rect">
            <a:avLst/>
          </a:prstGeom>
          <a:noFill/>
          <a:ln w="9525">
            <a:noFill/>
            <a:miter lim="800000"/>
            <a:headEnd/>
            <a:tailEnd/>
          </a:ln>
          <a:effectLst/>
        </p:spPr>
      </p:pic>
      <p:pic>
        <p:nvPicPr>
          <p:cNvPr id="5123" name="Picture 3"/>
          <p:cNvPicPr>
            <a:picLocks noChangeAspect="1" noChangeArrowheads="1"/>
          </p:cNvPicPr>
          <p:nvPr/>
        </p:nvPicPr>
        <p:blipFill>
          <a:blip r:embed="rId4" cstate="print"/>
          <a:srcRect/>
          <a:stretch>
            <a:fillRect/>
          </a:stretch>
        </p:blipFill>
        <p:spPr bwMode="auto">
          <a:xfrm>
            <a:off x="1015338" y="3786190"/>
            <a:ext cx="7200000" cy="54242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2400" dirty="0" smtClean="0"/>
              <a:t>6.4 LOOK-UP TABLE AND TABLE PROCESSING</a:t>
            </a:r>
          </a:p>
        </p:txBody>
      </p:sp>
      <p:sp>
        <p:nvSpPr>
          <p:cNvPr id="6" name="Content Placeholder 5"/>
          <p:cNvSpPr>
            <a:spLocks noGrp="1"/>
          </p:cNvSpPr>
          <p:nvPr>
            <p:ph sz="quarter" idx="1"/>
          </p:nvPr>
        </p:nvSpPr>
        <p:spPr>
          <a:xfrm>
            <a:off x="785786" y="1447800"/>
            <a:ext cx="3426174" cy="4213448"/>
          </a:xfrm>
        </p:spPr>
        <p:txBody>
          <a:bodyPr>
            <a:normAutofit/>
          </a:bodyPr>
          <a:lstStyle/>
          <a:p>
            <a:pPr marL="0" indent="0" algn="just">
              <a:spcBef>
                <a:spcPts val="0"/>
              </a:spcBef>
              <a:buNone/>
            </a:pPr>
            <a:r>
              <a:rPr lang="en-US" sz="2400" b="1" dirty="0" smtClean="0"/>
              <a:t>Example 6-19</a:t>
            </a:r>
          </a:p>
          <a:p>
            <a:pPr marL="0" indent="274320" algn="just">
              <a:spcBef>
                <a:spcPts val="0"/>
              </a:spcBef>
              <a:buNone/>
            </a:pPr>
            <a:r>
              <a:rPr lang="en-US" sz="2400" dirty="0" smtClean="0"/>
              <a:t>Write a program to get the x value from Port B and sends x</a:t>
            </a:r>
            <a:r>
              <a:rPr lang="en-US" sz="2400" baseline="30000" dirty="0" smtClean="0"/>
              <a:t>2</a:t>
            </a:r>
            <a:r>
              <a:rPr lang="en-US" sz="2400" dirty="0" smtClean="0"/>
              <a:t> to Port C. Assume  that PB3-PB0 has x value of 0-9. use a lookup table instead of a multiply instruction.</a:t>
            </a:r>
          </a:p>
          <a:p>
            <a:pPr marL="0" indent="274320" algn="just">
              <a:spcBef>
                <a:spcPts val="0"/>
              </a:spcBef>
              <a:buNone/>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60</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2511" y="1417638"/>
            <a:ext cx="4354289" cy="4572000"/>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2400" dirty="0" smtClean="0"/>
              <a:t>6.4 LOOK-UP TABLE AND TABLE PROCESSING</a:t>
            </a:r>
          </a:p>
        </p:txBody>
      </p:sp>
      <p:sp>
        <p:nvSpPr>
          <p:cNvPr id="6" name="Content Placeholder 5"/>
          <p:cNvSpPr>
            <a:spLocks noGrp="1"/>
          </p:cNvSpPr>
          <p:nvPr>
            <p:ph sz="quarter" idx="1"/>
          </p:nvPr>
        </p:nvSpPr>
        <p:spPr>
          <a:xfrm>
            <a:off x="914400" y="1447800"/>
            <a:ext cx="2649488" cy="4572000"/>
          </a:xfrm>
        </p:spPr>
        <p:txBody>
          <a:bodyPr>
            <a:normAutofit/>
          </a:bodyPr>
          <a:lstStyle/>
          <a:p>
            <a:pPr marL="0" indent="0" algn="just">
              <a:spcBef>
                <a:spcPts val="0"/>
              </a:spcBef>
              <a:buNone/>
            </a:pPr>
            <a:r>
              <a:rPr lang="en-US" sz="2400" b="1" dirty="0" smtClean="0"/>
              <a:t>Example 6-20</a:t>
            </a:r>
          </a:p>
          <a:p>
            <a:pPr marL="0" indent="274320" algn="just">
              <a:spcBef>
                <a:spcPts val="0"/>
              </a:spcBef>
              <a:buNone/>
            </a:pPr>
            <a:r>
              <a:rPr lang="en-US" sz="2400" dirty="0" smtClean="0"/>
              <a:t>Write a program to get the x value from Port B and send x</a:t>
            </a:r>
            <a:r>
              <a:rPr lang="en-US" sz="2400" baseline="30000" dirty="0" smtClean="0"/>
              <a:t>2</a:t>
            </a:r>
            <a:r>
              <a:rPr lang="en-US" sz="2400" dirty="0" smtClean="0"/>
              <a:t>+2x+3 to Port C. Assume PB3-PB0 has the x value of 0-9. Use a look-up table instead of a multiply instruction.</a:t>
            </a:r>
          </a:p>
          <a:p>
            <a:pPr marL="0" indent="274320" algn="just">
              <a:spcBef>
                <a:spcPts val="0"/>
              </a:spcBef>
              <a:buNone/>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61</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7904" y="1524000"/>
            <a:ext cx="4584805" cy="4572000"/>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2400" dirty="0" smtClean="0"/>
              <a:t>6.4 LOOK-UP TABLE AND TABLE PROCESSING</a:t>
            </a:r>
          </a:p>
        </p:txBody>
      </p:sp>
      <p:sp>
        <p:nvSpPr>
          <p:cNvPr id="6" name="Content Placeholder 5"/>
          <p:cNvSpPr>
            <a:spLocks noGrp="1"/>
          </p:cNvSpPr>
          <p:nvPr>
            <p:ph sz="quarter" idx="1"/>
          </p:nvPr>
        </p:nvSpPr>
        <p:spPr>
          <a:xfrm>
            <a:off x="914400" y="1447800"/>
            <a:ext cx="7372376" cy="4572000"/>
          </a:xfrm>
        </p:spPr>
        <p:txBody>
          <a:bodyPr>
            <a:normAutofit/>
          </a:bodyPr>
          <a:lstStyle/>
          <a:p>
            <a:pPr marL="0" indent="0" algn="just">
              <a:spcBef>
                <a:spcPts val="0"/>
              </a:spcBef>
              <a:buNone/>
            </a:pPr>
            <a:r>
              <a:rPr lang="en-US" sz="2800" b="1" dirty="0" smtClean="0"/>
              <a:t>Accessing a look-up table in RAM</a:t>
            </a:r>
          </a:p>
          <a:p>
            <a:pPr marL="0" indent="274320" algn="just">
              <a:spcBef>
                <a:spcPts val="0"/>
              </a:spcBef>
              <a:buNone/>
            </a:pPr>
            <a:r>
              <a:rPr lang="en-US" sz="2000" dirty="0" smtClean="0"/>
              <a:t>The look-up table elements can also be in RAM instead of ROM. Sometimes we need to bring in the elements of the look-up table from RAM because the elements are dynamic and can change. In the AVR, we can do that using the pointers.</a:t>
            </a:r>
          </a:p>
          <a:p>
            <a:pPr marL="0" indent="274320" algn="just">
              <a:spcBef>
                <a:spcPts val="0"/>
              </a:spcBef>
              <a:buNone/>
            </a:pPr>
            <a:endParaRPr lang="en-US" sz="2000" dirty="0" smtClean="0"/>
          </a:p>
          <a:p>
            <a:pPr marL="0" indent="0" algn="just">
              <a:spcBef>
                <a:spcPts val="0"/>
              </a:spcBef>
              <a:buNone/>
            </a:pPr>
            <a:r>
              <a:rPr lang="en-US" sz="2800" b="1" dirty="0" smtClean="0"/>
              <a:t>Writing table elements in AVR</a:t>
            </a:r>
          </a:p>
          <a:p>
            <a:pPr marL="0" indent="274320">
              <a:spcBef>
                <a:spcPts val="0"/>
              </a:spcBef>
              <a:buNone/>
            </a:pPr>
            <a:r>
              <a:rPr lang="en-US" sz="2000" dirty="0" smtClean="0"/>
              <a:t>In AVR we also have the SPM instruction, which allows us to write (store) data into program memory. </a:t>
            </a:r>
          </a:p>
          <a:p>
            <a:endParaRPr lang="en-US" sz="2800" dirty="0" smtClean="0"/>
          </a:p>
          <a:p>
            <a:pPr marL="0" indent="0" algn="just">
              <a:spcBef>
                <a:spcPts val="0"/>
              </a:spcBef>
              <a:buNone/>
            </a:pPr>
            <a:endParaRPr lang="en-US" sz="2800" b="1" dirty="0" smtClean="0"/>
          </a:p>
          <a:p>
            <a:pPr marL="0" indent="274320" algn="just">
              <a:spcBef>
                <a:spcPts val="0"/>
              </a:spcBef>
              <a:buNone/>
            </a:pPr>
            <a:endParaRPr lang="en-US" sz="2000" dirty="0" smtClean="0"/>
          </a:p>
          <a:p>
            <a:endParaRPr lang="en-US" sz="2000" dirty="0" smtClean="0"/>
          </a:p>
          <a:p>
            <a:pPr marL="0" indent="274320" algn="just">
              <a:spcBef>
                <a:spcPts val="0"/>
              </a:spcBef>
              <a:buNone/>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62</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3100" b="1" dirty="0" smtClean="0"/>
              <a:t>6.5 BIT-ADDRESSABILITY</a:t>
            </a:r>
            <a:endParaRPr lang="en-US" sz="3100" dirty="0" smtClean="0"/>
          </a:p>
        </p:txBody>
      </p:sp>
      <p:sp>
        <p:nvSpPr>
          <p:cNvPr id="6" name="Content Placeholder 5"/>
          <p:cNvSpPr>
            <a:spLocks noGrp="1"/>
          </p:cNvSpPr>
          <p:nvPr>
            <p:ph sz="quarter" idx="1"/>
          </p:nvPr>
        </p:nvSpPr>
        <p:spPr>
          <a:xfrm>
            <a:off x="914400" y="1447800"/>
            <a:ext cx="7372376" cy="4572000"/>
          </a:xfrm>
        </p:spPr>
        <p:txBody>
          <a:bodyPr>
            <a:normAutofit/>
          </a:bodyPr>
          <a:lstStyle/>
          <a:p>
            <a:pPr marL="0" indent="274320" algn="just">
              <a:spcBef>
                <a:spcPts val="0"/>
              </a:spcBef>
              <a:buNone/>
            </a:pPr>
            <a:r>
              <a:rPr lang="en-US" sz="2000" dirty="0" smtClean="0"/>
              <a:t>In this section, we provide more programming examples of bit manipulation using the bit-addressable and byte-addressable options of the AVR family.</a:t>
            </a:r>
          </a:p>
          <a:p>
            <a:pPr marL="0" indent="274320" algn="just">
              <a:spcBef>
                <a:spcPts val="0"/>
              </a:spcBef>
              <a:buNone/>
            </a:pPr>
            <a:r>
              <a:rPr lang="en-US" sz="2000" dirty="0" smtClean="0"/>
              <a:t>In Table 6-7, some of the bit-oriented instructions are given. Notice that the bit-oriented instructions use only one addressing mode, the direct addressing mode.</a:t>
            </a:r>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63</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15362" name="Picture 2"/>
          <p:cNvPicPr>
            <a:picLocks noChangeAspect="1" noChangeArrowheads="1"/>
          </p:cNvPicPr>
          <p:nvPr/>
        </p:nvPicPr>
        <p:blipFill>
          <a:blip r:embed="rId3" cstate="print"/>
          <a:srcRect/>
          <a:stretch>
            <a:fillRect/>
          </a:stretch>
        </p:blipFill>
        <p:spPr bwMode="auto">
          <a:xfrm>
            <a:off x="1378148" y="3338646"/>
            <a:ext cx="6480000" cy="287643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3100" b="1" dirty="0" smtClean="0"/>
              <a:t>6.5 BIT-ADDRESSABILITY</a:t>
            </a:r>
            <a:endParaRPr lang="en-US" sz="3100" dirty="0" smtClean="0"/>
          </a:p>
        </p:txBody>
      </p:sp>
      <p:sp>
        <p:nvSpPr>
          <p:cNvPr id="6" name="Content Placeholder 5"/>
          <p:cNvSpPr>
            <a:spLocks noGrp="1"/>
          </p:cNvSpPr>
          <p:nvPr>
            <p:ph sz="quarter" idx="1"/>
          </p:nvPr>
        </p:nvSpPr>
        <p:spPr>
          <a:xfrm>
            <a:off x="914400" y="1447800"/>
            <a:ext cx="7372376" cy="4572000"/>
          </a:xfrm>
        </p:spPr>
        <p:txBody>
          <a:bodyPr>
            <a:normAutofit/>
          </a:bodyPr>
          <a:lstStyle/>
          <a:p>
            <a:pPr>
              <a:buNone/>
            </a:pPr>
            <a:r>
              <a:rPr lang="en-US" sz="2400" b="1" dirty="0" smtClean="0"/>
              <a:t>Manipulating the bits of general purpose registers </a:t>
            </a:r>
          </a:p>
          <a:p>
            <a:pPr>
              <a:buNone/>
            </a:pPr>
            <a:r>
              <a:rPr lang="en-US" sz="2000" b="1" dirty="0" smtClean="0"/>
              <a:t>Setting the bits</a:t>
            </a:r>
          </a:p>
          <a:p>
            <a:pPr marL="0" indent="274320" algn="just">
              <a:spcBef>
                <a:spcPts val="0"/>
              </a:spcBef>
              <a:buNone/>
            </a:pPr>
            <a:r>
              <a:rPr lang="en-US" sz="2000" dirty="0" smtClean="0"/>
              <a:t>The SBR (Set Bits in Register) instruction sets the specified bits in the general purpose register. It has the following format:</a:t>
            </a:r>
          </a:p>
          <a:p>
            <a:pPr>
              <a:buNone/>
            </a:pPr>
            <a:endParaRPr lang="en-US" sz="2000" b="1" dirty="0" smtClean="0"/>
          </a:p>
          <a:p>
            <a:pPr>
              <a:buNone/>
            </a:pPr>
            <a:endParaRPr lang="en-US" sz="2400" b="1"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64</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16387" name="Picture 3"/>
          <p:cNvPicPr>
            <a:picLocks noChangeAspect="1" noChangeArrowheads="1"/>
          </p:cNvPicPr>
          <p:nvPr/>
        </p:nvPicPr>
        <p:blipFill>
          <a:blip r:embed="rId3" cstate="print"/>
          <a:srcRect/>
          <a:stretch>
            <a:fillRect/>
          </a:stretch>
        </p:blipFill>
        <p:spPr bwMode="auto">
          <a:xfrm>
            <a:off x="1643063" y="3000372"/>
            <a:ext cx="5857875" cy="30956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3100" b="1" dirty="0" smtClean="0"/>
              <a:t>6.5 BIT-ADDRESSABILITY</a:t>
            </a:r>
            <a:endParaRPr lang="en-US" sz="3100" dirty="0" smtClean="0"/>
          </a:p>
        </p:txBody>
      </p:sp>
      <p:sp>
        <p:nvSpPr>
          <p:cNvPr id="6" name="Content Placeholder 5"/>
          <p:cNvSpPr>
            <a:spLocks noGrp="1"/>
          </p:cNvSpPr>
          <p:nvPr>
            <p:ph sz="quarter" idx="1"/>
          </p:nvPr>
        </p:nvSpPr>
        <p:spPr>
          <a:xfrm>
            <a:off x="914400" y="1447800"/>
            <a:ext cx="7372376" cy="4572000"/>
          </a:xfrm>
        </p:spPr>
        <p:txBody>
          <a:bodyPr>
            <a:normAutofit/>
          </a:bodyPr>
          <a:lstStyle/>
          <a:p>
            <a:pPr marL="0" indent="274320" algn="just">
              <a:spcBef>
                <a:spcPts val="0"/>
              </a:spcBef>
              <a:buNone/>
            </a:pPr>
            <a:r>
              <a:rPr lang="en-US" sz="2000" dirty="0" smtClean="0"/>
              <a:t>For example, in the following program the SBR instruction sets the bits 2, 5, and 6 regardless of their previous values.</a:t>
            </a:r>
          </a:p>
          <a:p>
            <a:pPr marL="0" indent="274320" algn="just">
              <a:spcBef>
                <a:spcPts val="0"/>
              </a:spcBef>
              <a:buNone/>
            </a:pPr>
            <a:endParaRPr lang="en-US" sz="2000" dirty="0" smtClean="0"/>
          </a:p>
          <a:p>
            <a:pPr marL="0" indent="274320" algn="just">
              <a:spcBef>
                <a:spcPts val="0"/>
              </a:spcBef>
              <a:buNone/>
            </a:pPr>
            <a:endParaRPr lang="en-US" sz="2000" dirty="0" smtClean="0"/>
          </a:p>
          <a:p>
            <a:pPr marL="0" indent="274320" algn="just">
              <a:spcBef>
                <a:spcPts val="0"/>
              </a:spcBef>
              <a:buNone/>
            </a:pPr>
            <a:endParaRPr lang="en-US" sz="2000" dirty="0" smtClean="0"/>
          </a:p>
          <a:p>
            <a:pPr marL="0" indent="274320" algn="just">
              <a:spcBef>
                <a:spcPts val="0"/>
              </a:spcBef>
              <a:buNone/>
            </a:pPr>
            <a:endParaRPr lang="en-US" sz="2000" dirty="0" smtClean="0"/>
          </a:p>
          <a:p>
            <a:pPr marL="0" indent="274320" algn="just">
              <a:spcBef>
                <a:spcPts val="0"/>
              </a:spcBef>
              <a:buNone/>
            </a:pPr>
            <a:endParaRPr lang="en-US" sz="2000" dirty="0" smtClean="0"/>
          </a:p>
          <a:p>
            <a:pPr marL="0" indent="274320" algn="just">
              <a:spcBef>
                <a:spcPts val="0"/>
              </a:spcBef>
              <a:buNone/>
            </a:pPr>
            <a:r>
              <a:rPr lang="en-US" sz="2000" dirty="0" smtClean="0"/>
              <a:t>When execution of the above instructions is finished, R17 contains 0x7D. Notice that the SBR instruction is a byte-oriented instruction as it manipulates the whole byte at one time.</a:t>
            </a:r>
          </a:p>
          <a:p>
            <a:endParaRPr lang="en-US" sz="2000" dirty="0" smtClean="0"/>
          </a:p>
          <a:p>
            <a:pPr marL="0" indent="274320" algn="just">
              <a:spcBef>
                <a:spcPts val="0"/>
              </a:spcBef>
              <a:buNone/>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65</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17411" name="Picture 3"/>
          <p:cNvPicPr>
            <a:picLocks noChangeAspect="1" noChangeArrowheads="1"/>
          </p:cNvPicPr>
          <p:nvPr/>
        </p:nvPicPr>
        <p:blipFill>
          <a:blip r:embed="rId3" cstate="print"/>
          <a:srcRect/>
          <a:stretch>
            <a:fillRect/>
          </a:stretch>
        </p:blipFill>
        <p:spPr bwMode="auto">
          <a:xfrm>
            <a:off x="1259632" y="2780928"/>
            <a:ext cx="6480000" cy="60627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3100" b="1" dirty="0" smtClean="0"/>
              <a:t>6.5 BIT-ADDRESSABILITY</a:t>
            </a:r>
            <a:endParaRPr lang="en-US" sz="3100" dirty="0" smtClean="0"/>
          </a:p>
        </p:txBody>
      </p:sp>
      <p:sp>
        <p:nvSpPr>
          <p:cNvPr id="6" name="Content Placeholder 5"/>
          <p:cNvSpPr>
            <a:spLocks noGrp="1"/>
          </p:cNvSpPr>
          <p:nvPr>
            <p:ph sz="quarter" idx="1"/>
          </p:nvPr>
        </p:nvSpPr>
        <p:spPr>
          <a:xfrm>
            <a:off x="914400" y="1447800"/>
            <a:ext cx="7372376" cy="4572000"/>
          </a:xfrm>
        </p:spPr>
        <p:txBody>
          <a:bodyPr>
            <a:normAutofit/>
          </a:bodyPr>
          <a:lstStyle/>
          <a:p>
            <a:pPr>
              <a:buNone/>
            </a:pPr>
            <a:r>
              <a:rPr lang="en-US" sz="2000" b="1" dirty="0" smtClean="0"/>
              <a:t>Clearing  the bits</a:t>
            </a:r>
          </a:p>
          <a:p>
            <a:pPr marL="0" indent="274320">
              <a:spcBef>
                <a:spcPts val="0"/>
              </a:spcBef>
              <a:buNone/>
            </a:pPr>
            <a:r>
              <a:rPr lang="en-US" sz="2000" dirty="0" smtClean="0"/>
              <a:t>The CBR (Clear Bits in Register) instruction clears the specified bits in the general purpose register. It has the following format:</a:t>
            </a:r>
          </a:p>
          <a:p>
            <a:pPr>
              <a:buNone/>
            </a:pPr>
            <a:endParaRPr lang="en-US" sz="2000" b="1" dirty="0" smtClean="0"/>
          </a:p>
          <a:p>
            <a:pPr>
              <a:buNone/>
            </a:pPr>
            <a:endParaRPr lang="en-US" sz="2400" b="1"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66</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18434" name="Picture 2"/>
          <p:cNvPicPr>
            <a:picLocks noChangeAspect="1" noChangeArrowheads="1"/>
          </p:cNvPicPr>
          <p:nvPr/>
        </p:nvPicPr>
        <p:blipFill>
          <a:blip r:embed="rId3" cstate="print"/>
          <a:srcRect/>
          <a:stretch>
            <a:fillRect/>
          </a:stretch>
        </p:blipFill>
        <p:spPr bwMode="auto">
          <a:xfrm>
            <a:off x="1604963" y="2476513"/>
            <a:ext cx="5934075" cy="28098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3100" b="1" dirty="0" smtClean="0"/>
              <a:t>6.5 BIT-ADDRESSABILITY</a:t>
            </a:r>
            <a:endParaRPr lang="en-US" sz="3100" dirty="0" smtClean="0"/>
          </a:p>
        </p:txBody>
      </p:sp>
      <p:sp>
        <p:nvSpPr>
          <p:cNvPr id="6" name="Content Placeholder 5"/>
          <p:cNvSpPr>
            <a:spLocks noGrp="1"/>
          </p:cNvSpPr>
          <p:nvPr>
            <p:ph sz="quarter" idx="1"/>
          </p:nvPr>
        </p:nvSpPr>
        <p:spPr>
          <a:xfrm>
            <a:off x="914400" y="1447800"/>
            <a:ext cx="7372376" cy="4572000"/>
          </a:xfrm>
        </p:spPr>
        <p:txBody>
          <a:bodyPr>
            <a:normAutofit/>
          </a:bodyPr>
          <a:lstStyle/>
          <a:p>
            <a:pPr marL="0" indent="457200">
              <a:spcBef>
                <a:spcPts val="0"/>
              </a:spcBef>
              <a:buClrTx/>
              <a:buSzTx/>
              <a:buNone/>
              <a:defRPr/>
            </a:pPr>
            <a:r>
              <a:rPr lang="en-US" sz="2000" dirty="0" smtClean="0"/>
              <a:t>For example, in the following program the CBR instruction clears the bits 2, 5, and 6 regardless of their previous values.</a:t>
            </a:r>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r>
              <a:rPr lang="en-US" sz="2000" dirty="0" smtClean="0"/>
              <a:t>After the execution of the above instructions, R17 contains 0x19.</a:t>
            </a:r>
          </a:p>
          <a:p>
            <a:pPr marL="0" indent="457200">
              <a:spcBef>
                <a:spcPts val="0"/>
              </a:spcBef>
              <a:buClrTx/>
              <a:buSzTx/>
              <a:buNone/>
              <a:defRPr/>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67</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19458" name="Picture 2"/>
          <p:cNvPicPr>
            <a:picLocks noChangeAspect="1" noChangeArrowheads="1"/>
          </p:cNvPicPr>
          <p:nvPr/>
        </p:nvPicPr>
        <p:blipFill>
          <a:blip r:embed="rId3" cstate="print"/>
          <a:srcRect/>
          <a:stretch>
            <a:fillRect/>
          </a:stretch>
        </p:blipFill>
        <p:spPr bwMode="auto">
          <a:xfrm>
            <a:off x="1187624" y="2780928"/>
            <a:ext cx="6480000" cy="56403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3100" b="1" dirty="0" smtClean="0"/>
              <a:t>6.5 BIT-ADDRESSABILITY</a:t>
            </a:r>
            <a:endParaRPr lang="en-US" sz="3100" dirty="0" smtClean="0"/>
          </a:p>
        </p:txBody>
      </p:sp>
      <p:sp>
        <p:nvSpPr>
          <p:cNvPr id="6" name="Content Placeholder 5"/>
          <p:cNvSpPr>
            <a:spLocks noGrp="1"/>
          </p:cNvSpPr>
          <p:nvPr>
            <p:ph sz="quarter" idx="1"/>
          </p:nvPr>
        </p:nvSpPr>
        <p:spPr>
          <a:xfrm>
            <a:off x="914400" y="1447800"/>
            <a:ext cx="7372376" cy="1409696"/>
          </a:xfrm>
        </p:spPr>
        <p:txBody>
          <a:bodyPr>
            <a:normAutofit/>
          </a:bodyPr>
          <a:lstStyle/>
          <a:p>
            <a:pPr marL="0" indent="0">
              <a:spcBef>
                <a:spcPts val="0"/>
              </a:spcBef>
              <a:buClrTx/>
              <a:buSzTx/>
              <a:buNone/>
              <a:defRPr/>
            </a:pPr>
            <a:r>
              <a:rPr lang="en-US" sz="2400" b="1" dirty="0" smtClean="0"/>
              <a:t>Copying a bit</a:t>
            </a:r>
          </a:p>
          <a:p>
            <a:pPr marL="0" indent="457200" algn="just">
              <a:spcBef>
                <a:spcPts val="0"/>
              </a:spcBef>
              <a:buClrTx/>
              <a:buSzTx/>
              <a:buNone/>
              <a:defRPr/>
            </a:pPr>
            <a:r>
              <a:rPr lang="en-US" sz="2000" dirty="0" smtClean="0"/>
              <a:t>As we saw in Chapter 2, one of the bits in the SREG (status register) is named T (temporary), which is used when we want to copy a bit of data from one GPR to another GPR. </a:t>
            </a:r>
          </a:p>
          <a:p>
            <a:pPr marL="0" indent="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68</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20482" name="Picture 2"/>
          <p:cNvPicPr>
            <a:picLocks noChangeAspect="1" noChangeArrowheads="1"/>
          </p:cNvPicPr>
          <p:nvPr/>
        </p:nvPicPr>
        <p:blipFill>
          <a:blip r:embed="rId3" cstate="print"/>
          <a:srcRect/>
          <a:stretch>
            <a:fillRect/>
          </a:stretch>
        </p:blipFill>
        <p:spPr bwMode="auto">
          <a:xfrm>
            <a:off x="1628775" y="2857496"/>
            <a:ext cx="5886450" cy="30956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3100" b="1" dirty="0" smtClean="0"/>
              <a:t>6.5 BIT-ADDRESSABILITY</a:t>
            </a:r>
            <a:endParaRPr lang="en-US" sz="3100" dirty="0" smtClean="0"/>
          </a:p>
        </p:txBody>
      </p:sp>
      <p:sp>
        <p:nvSpPr>
          <p:cNvPr id="6" name="Content Placeholder 5"/>
          <p:cNvSpPr>
            <a:spLocks noGrp="1"/>
          </p:cNvSpPr>
          <p:nvPr>
            <p:ph sz="quarter" idx="1"/>
          </p:nvPr>
        </p:nvSpPr>
        <p:spPr>
          <a:xfrm>
            <a:off x="914400" y="1447800"/>
            <a:ext cx="7372376" cy="3767150"/>
          </a:xfrm>
        </p:spPr>
        <p:txBody>
          <a:bodyPr>
            <a:normAutofit/>
          </a:bodyPr>
          <a:lstStyle/>
          <a:p>
            <a:pPr>
              <a:buNone/>
            </a:pPr>
            <a:endParaRPr lang="en-US" sz="2000" dirty="0" smtClean="0"/>
          </a:p>
          <a:p>
            <a:pPr>
              <a:buNone/>
            </a:pPr>
            <a:endParaRPr lang="en-US" sz="2000" dirty="0" smtClean="0"/>
          </a:p>
          <a:p>
            <a:pPr>
              <a:buNone/>
            </a:pPr>
            <a:endParaRPr lang="en-US" sz="2000" dirty="0" smtClean="0"/>
          </a:p>
          <a:p>
            <a:pPr>
              <a:buNone/>
            </a:pPr>
            <a:endParaRPr lang="en-US" sz="2000" dirty="0" smtClean="0"/>
          </a:p>
          <a:p>
            <a:pPr>
              <a:buNone/>
            </a:pPr>
            <a:endParaRPr lang="en-US" sz="2000" dirty="0" smtClean="0"/>
          </a:p>
          <a:p>
            <a:pPr>
              <a:buNone/>
            </a:pPr>
            <a:endParaRPr lang="en-US" sz="1800" dirty="0" smtClean="0"/>
          </a:p>
          <a:p>
            <a:pPr>
              <a:buNone/>
            </a:pPr>
            <a:endParaRPr lang="en-US" sz="2000" dirty="0" smtClean="0"/>
          </a:p>
          <a:p>
            <a:pPr>
              <a:buNone/>
            </a:pPr>
            <a:endParaRPr lang="en-US" sz="800" dirty="0" smtClean="0"/>
          </a:p>
          <a:p>
            <a:pPr marL="0" indent="274320">
              <a:spcBef>
                <a:spcPts val="0"/>
              </a:spcBef>
              <a:buNone/>
            </a:pPr>
            <a:endParaRPr lang="en-US" sz="2000" dirty="0" smtClean="0"/>
          </a:p>
          <a:p>
            <a:pPr marL="0" indent="274320">
              <a:spcBef>
                <a:spcPts val="0"/>
              </a:spcBef>
              <a:buNone/>
            </a:pPr>
            <a:r>
              <a:rPr lang="en-US" sz="2000" dirty="0" smtClean="0"/>
              <a:t>For example, the following program copies bit 3 from R17 to bit 5 in register R19:</a:t>
            </a:r>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69</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21506" name="Picture 2"/>
          <p:cNvPicPr>
            <a:picLocks noChangeAspect="1" noChangeArrowheads="1"/>
          </p:cNvPicPr>
          <p:nvPr/>
        </p:nvPicPr>
        <p:blipFill>
          <a:blip r:embed="rId3" cstate="print"/>
          <a:srcRect/>
          <a:stretch>
            <a:fillRect/>
          </a:stretch>
        </p:blipFill>
        <p:spPr bwMode="auto">
          <a:xfrm>
            <a:off x="1414463" y="1500174"/>
            <a:ext cx="6315075" cy="3067050"/>
          </a:xfrm>
          <a:prstGeom prst="rect">
            <a:avLst/>
          </a:prstGeom>
          <a:noFill/>
          <a:ln w="9525">
            <a:noFill/>
            <a:miter lim="800000"/>
            <a:headEnd/>
            <a:tailEnd/>
          </a:ln>
          <a:effectLst/>
        </p:spPr>
      </p:pic>
      <p:pic>
        <p:nvPicPr>
          <p:cNvPr id="21507" name="Picture 3"/>
          <p:cNvPicPr>
            <a:picLocks noChangeAspect="1" noChangeArrowheads="1"/>
          </p:cNvPicPr>
          <p:nvPr/>
        </p:nvPicPr>
        <p:blipFill>
          <a:blip r:embed="rId4" cstate="print"/>
          <a:srcRect/>
          <a:stretch>
            <a:fillRect/>
          </a:stretch>
        </p:blipFill>
        <p:spPr bwMode="auto">
          <a:xfrm>
            <a:off x="1598082" y="5271419"/>
            <a:ext cx="5760000" cy="58647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2400" dirty="0" smtClean="0"/>
              <a:t>6.1 : INTRODUCING SOME MORE ASSEMBLER DIRECTIVES</a:t>
            </a:r>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7</a:t>
            </a:fld>
            <a:endParaRPr lang="en-US"/>
          </a:p>
        </p:txBody>
      </p:sp>
      <p:sp>
        <p:nvSpPr>
          <p:cNvPr id="7" name="Footer Placeholder 6"/>
          <p:cNvSpPr>
            <a:spLocks noGrp="1"/>
          </p:cNvSpPr>
          <p:nvPr>
            <p:ph type="ftr" sz="quarter" idx="11"/>
          </p:nvPr>
        </p:nvSpPr>
        <p:spPr/>
        <p:txBody>
          <a:bodyPr/>
          <a:lstStyle/>
          <a:p>
            <a:r>
              <a:rPr lang="en-US" smtClean="0"/>
              <a:t>mashhoun@iust.ac.ir                Iran Univ of Science &amp; Tech</a:t>
            </a:r>
            <a:endParaRPr lang="en-US"/>
          </a:p>
        </p:txBody>
      </p:sp>
      <p:pic>
        <p:nvPicPr>
          <p:cNvPr id="6146" name="Picture 2"/>
          <p:cNvPicPr>
            <a:picLocks noGrp="1" noChangeAspect="1" noChangeArrowheads="1"/>
          </p:cNvPicPr>
          <p:nvPr>
            <p:ph sz="quarter" idx="1"/>
          </p:nvPr>
        </p:nvPicPr>
        <p:blipFill>
          <a:blip r:embed="rId3" cstate="print"/>
          <a:srcRect/>
          <a:stretch>
            <a:fillRect/>
          </a:stretch>
        </p:blipFill>
        <p:spPr bwMode="auto">
          <a:xfrm>
            <a:off x="1769398" y="1447800"/>
            <a:ext cx="5662354" cy="4572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3100" b="1" dirty="0" smtClean="0"/>
              <a:t>6.5 BIT-ADDRESSABILITY</a:t>
            </a:r>
            <a:endParaRPr lang="en-US" sz="3100" dirty="0" smtClean="0"/>
          </a:p>
        </p:txBody>
      </p:sp>
      <p:sp>
        <p:nvSpPr>
          <p:cNvPr id="6" name="Content Placeholder 5"/>
          <p:cNvSpPr>
            <a:spLocks noGrp="1"/>
          </p:cNvSpPr>
          <p:nvPr>
            <p:ph sz="quarter" idx="1"/>
          </p:nvPr>
        </p:nvSpPr>
        <p:spPr>
          <a:xfrm>
            <a:off x="914400" y="1447800"/>
            <a:ext cx="7372376" cy="4572000"/>
          </a:xfrm>
        </p:spPr>
        <p:txBody>
          <a:bodyPr>
            <a:normAutofit/>
          </a:bodyPr>
          <a:lstStyle/>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70</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22530" name="Picture 2"/>
          <p:cNvPicPr>
            <a:picLocks noChangeAspect="1" noChangeArrowheads="1"/>
          </p:cNvPicPr>
          <p:nvPr/>
        </p:nvPicPr>
        <p:blipFill>
          <a:blip r:embed="rId3" cstate="print"/>
          <a:srcRect/>
          <a:stretch>
            <a:fillRect/>
          </a:stretch>
        </p:blipFill>
        <p:spPr bwMode="auto">
          <a:xfrm>
            <a:off x="1086776" y="1893554"/>
            <a:ext cx="7200000" cy="303564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3" cstate="print"/>
          <a:srcRect/>
          <a:stretch>
            <a:fillRect/>
          </a:stretch>
        </p:blipFill>
        <p:spPr bwMode="auto">
          <a:xfrm>
            <a:off x="1357290" y="1428736"/>
            <a:ext cx="6480000" cy="2944595"/>
          </a:xfrm>
          <a:prstGeom prst="rect">
            <a:avLst/>
          </a:prstGeom>
          <a:noFill/>
          <a:ln w="9525">
            <a:noFill/>
            <a:miter lim="800000"/>
            <a:headEnd/>
            <a:tailEnd/>
          </a:ln>
          <a:effectLst/>
        </p:spPr>
      </p:pic>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3100" b="1" dirty="0" smtClean="0"/>
              <a:t>6.5 BIT-ADDRESSABILITY</a:t>
            </a:r>
            <a:endParaRPr lang="en-US" sz="3100" dirty="0" smtClean="0"/>
          </a:p>
        </p:txBody>
      </p:sp>
      <p:sp>
        <p:nvSpPr>
          <p:cNvPr id="6" name="Content Placeholder 5"/>
          <p:cNvSpPr>
            <a:spLocks noGrp="1"/>
          </p:cNvSpPr>
          <p:nvPr>
            <p:ph sz="quarter" idx="1"/>
          </p:nvPr>
        </p:nvSpPr>
        <p:spPr>
          <a:xfrm>
            <a:off x="914400" y="4357694"/>
            <a:ext cx="7372376" cy="838192"/>
          </a:xfrm>
        </p:spPr>
        <p:txBody>
          <a:bodyPr>
            <a:normAutofit/>
          </a:bodyPr>
          <a:lstStyle/>
          <a:p>
            <a:pPr marL="0" indent="457200" algn="just">
              <a:spcBef>
                <a:spcPts val="0"/>
              </a:spcBef>
              <a:buClrTx/>
              <a:buSzTx/>
              <a:buNone/>
              <a:defRPr/>
            </a:pPr>
            <a:r>
              <a:rPr lang="en-US" sz="2000" dirty="0" smtClean="0"/>
              <a:t> For example, in the following program the "LDI R20,0x55" instruction will not be executed since bit 3 of R17 is set.</a:t>
            </a:r>
          </a:p>
          <a:p>
            <a:pPr marL="0" indent="457200">
              <a:spcBef>
                <a:spcPts val="0"/>
              </a:spcBef>
              <a:buClrTx/>
              <a:buSzTx/>
              <a:buNone/>
              <a:defRPr/>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71</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8" name="Picture 2"/>
          <p:cNvPicPr>
            <a:picLocks noChangeAspect="1" noChangeArrowheads="1"/>
          </p:cNvPicPr>
          <p:nvPr/>
        </p:nvPicPr>
        <p:blipFill>
          <a:blip r:embed="rId4" cstate="print"/>
          <a:srcRect/>
          <a:stretch>
            <a:fillRect/>
          </a:stretch>
        </p:blipFill>
        <p:spPr bwMode="auto">
          <a:xfrm>
            <a:off x="1306710" y="5143512"/>
            <a:ext cx="6480000" cy="100641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3100" b="1" dirty="0" smtClean="0"/>
              <a:t>6.5 BIT-ADDRESSABILITY</a:t>
            </a:r>
            <a:endParaRPr lang="en-US" sz="31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72</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25602" name="Picture 2"/>
          <p:cNvPicPr>
            <a:picLocks noGrp="1" noChangeAspect="1" noChangeArrowheads="1"/>
          </p:cNvPicPr>
          <p:nvPr>
            <p:ph sz="quarter" idx="1"/>
          </p:nvPr>
        </p:nvPicPr>
        <p:blipFill>
          <a:blip r:embed="rId3" cstate="print"/>
          <a:srcRect/>
          <a:stretch>
            <a:fillRect/>
          </a:stretch>
        </p:blipFill>
        <p:spPr bwMode="auto">
          <a:xfrm>
            <a:off x="914400" y="1371884"/>
            <a:ext cx="6480000" cy="2914372"/>
          </a:xfrm>
          <a:prstGeom prst="rect">
            <a:avLst/>
          </a:prstGeom>
          <a:noFill/>
          <a:ln w="9525">
            <a:noFill/>
            <a:miter lim="800000"/>
            <a:headEnd/>
            <a:tailEnd/>
          </a:ln>
          <a:effectLst/>
        </p:spPr>
      </p:pic>
      <p:sp>
        <p:nvSpPr>
          <p:cNvPr id="10" name="Rectangle 9"/>
          <p:cNvSpPr/>
          <p:nvPr/>
        </p:nvSpPr>
        <p:spPr>
          <a:xfrm>
            <a:off x="1000132" y="4363058"/>
            <a:ext cx="7000892" cy="923330"/>
          </a:xfrm>
          <a:prstGeom prst="rect">
            <a:avLst/>
          </a:prstGeom>
        </p:spPr>
        <p:txBody>
          <a:bodyPr wrap="square">
            <a:spAutoFit/>
          </a:bodyPr>
          <a:lstStyle/>
          <a:p>
            <a:r>
              <a:rPr lang="en-US" dirty="0" smtClean="0"/>
              <a:t>For example, in the following program the "LDI R20, 0x55" instruction will not be executed since bit 2 of R16 is cleared.</a:t>
            </a:r>
          </a:p>
          <a:p>
            <a:endParaRPr lang="en-US" dirty="0"/>
          </a:p>
        </p:txBody>
      </p:sp>
      <p:pic>
        <p:nvPicPr>
          <p:cNvPr id="25603" name="Picture 3"/>
          <p:cNvPicPr>
            <a:picLocks noChangeAspect="1" noChangeArrowheads="1"/>
          </p:cNvPicPr>
          <p:nvPr/>
        </p:nvPicPr>
        <p:blipFill>
          <a:blip r:embed="rId4" cstate="print"/>
          <a:srcRect/>
          <a:stretch>
            <a:fillRect/>
          </a:stretch>
        </p:blipFill>
        <p:spPr bwMode="auto">
          <a:xfrm>
            <a:off x="1163834" y="5143512"/>
            <a:ext cx="6480000" cy="907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3100" b="1" dirty="0" smtClean="0"/>
              <a:t>6.5 BIT-ADDRESSABILITY</a:t>
            </a:r>
            <a:endParaRPr lang="en-US" sz="3100" dirty="0" smtClean="0"/>
          </a:p>
        </p:txBody>
      </p:sp>
      <p:sp>
        <p:nvSpPr>
          <p:cNvPr id="6" name="Content Placeholder 5"/>
          <p:cNvSpPr>
            <a:spLocks noGrp="1"/>
          </p:cNvSpPr>
          <p:nvPr>
            <p:ph sz="quarter" idx="1"/>
          </p:nvPr>
        </p:nvSpPr>
        <p:spPr>
          <a:xfrm>
            <a:off x="914400" y="1447800"/>
            <a:ext cx="7372376" cy="4572000"/>
          </a:xfrm>
        </p:spPr>
        <p:txBody>
          <a:bodyPr>
            <a:normAutofit/>
          </a:bodyPr>
          <a:lstStyle/>
          <a:p>
            <a:pPr>
              <a:buNone/>
            </a:pPr>
            <a:r>
              <a:rPr lang="en-US" sz="2400" b="1" dirty="0" smtClean="0"/>
              <a:t>Example 6-22</a:t>
            </a:r>
          </a:p>
          <a:p>
            <a:pPr marL="0" indent="274320" algn="just">
              <a:spcBef>
                <a:spcPts val="0"/>
              </a:spcBef>
              <a:buNone/>
            </a:pPr>
            <a:r>
              <a:rPr lang="en-US" sz="2000" dirty="0" smtClean="0"/>
              <a:t>A switch is connected to pin PC7. Using the SBRS instruction, write a program to check the status of the switch and perform the following:</a:t>
            </a:r>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73</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24579" name="Picture 3"/>
          <p:cNvPicPr>
            <a:picLocks noChangeAspect="1" noChangeArrowheads="1"/>
          </p:cNvPicPr>
          <p:nvPr/>
        </p:nvPicPr>
        <p:blipFill>
          <a:blip r:embed="rId3" cstate="print"/>
          <a:srcRect/>
          <a:stretch>
            <a:fillRect/>
          </a:stretch>
        </p:blipFill>
        <p:spPr bwMode="auto">
          <a:xfrm>
            <a:off x="928662" y="2714620"/>
            <a:ext cx="7200000" cy="276971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3100" b="1" dirty="0" smtClean="0"/>
              <a:t>6.5 BIT-ADDRESSABILITY</a:t>
            </a:r>
            <a:endParaRPr lang="en-US" sz="3100" dirty="0" smtClean="0"/>
          </a:p>
        </p:txBody>
      </p:sp>
      <p:sp>
        <p:nvSpPr>
          <p:cNvPr id="6" name="Content Placeholder 5"/>
          <p:cNvSpPr>
            <a:spLocks noGrp="1"/>
          </p:cNvSpPr>
          <p:nvPr>
            <p:ph sz="quarter" idx="1"/>
          </p:nvPr>
        </p:nvSpPr>
        <p:spPr>
          <a:xfrm>
            <a:off x="914400" y="1447800"/>
            <a:ext cx="7372376" cy="1695448"/>
          </a:xfrm>
        </p:spPr>
        <p:txBody>
          <a:bodyPr>
            <a:normAutofit/>
          </a:bodyPr>
          <a:lstStyle/>
          <a:p>
            <a:pPr>
              <a:buNone/>
            </a:pPr>
            <a:r>
              <a:rPr lang="en-US" sz="2400" b="1" dirty="0" smtClean="0"/>
              <a:t>Manipulating the bits of I/O registers</a:t>
            </a:r>
          </a:p>
          <a:p>
            <a:pPr marL="0" indent="274320" algn="just">
              <a:spcBef>
                <a:spcPts val="0"/>
              </a:spcBef>
              <a:buNone/>
            </a:pPr>
            <a:r>
              <a:rPr lang="en-US" sz="2000" dirty="0" smtClean="0"/>
              <a:t>As discussed before, we can set and clear the lower 32 I/O registers (addresses 0 to 31) using the SBI (Set bit in 1/O register) and CBI (Clear bit in I/O register) instructions. For example, the following two instructions set the PORTA. 1 and clear the PORTB.4, respectively:</a:t>
            </a:r>
          </a:p>
          <a:p>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74</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26626" name="Picture 2"/>
          <p:cNvPicPr>
            <a:picLocks noChangeAspect="1" noChangeArrowheads="1"/>
          </p:cNvPicPr>
          <p:nvPr/>
        </p:nvPicPr>
        <p:blipFill>
          <a:blip r:embed="rId3" cstate="print"/>
          <a:srcRect/>
          <a:stretch>
            <a:fillRect/>
          </a:stretch>
        </p:blipFill>
        <p:spPr bwMode="auto">
          <a:xfrm>
            <a:off x="1785918" y="3286124"/>
            <a:ext cx="5760000" cy="79310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3100" b="1" dirty="0" smtClean="0"/>
              <a:t>6.5 BIT-ADDRESSABILITY</a:t>
            </a:r>
            <a:endParaRPr lang="en-US" sz="3100" dirty="0" smtClean="0"/>
          </a:p>
        </p:txBody>
      </p:sp>
      <p:sp>
        <p:nvSpPr>
          <p:cNvPr id="6" name="Content Placeholder 5"/>
          <p:cNvSpPr>
            <a:spLocks noGrp="1"/>
          </p:cNvSpPr>
          <p:nvPr>
            <p:ph sz="quarter" idx="1"/>
          </p:nvPr>
        </p:nvSpPr>
        <p:spPr>
          <a:xfrm>
            <a:off x="914400" y="1447800"/>
            <a:ext cx="7372376" cy="981068"/>
          </a:xfrm>
        </p:spPr>
        <p:txBody>
          <a:bodyPr>
            <a:normAutofit/>
          </a:bodyPr>
          <a:lstStyle/>
          <a:p>
            <a:pPr marL="0" indent="0">
              <a:spcBef>
                <a:spcPts val="0"/>
              </a:spcBef>
              <a:buClrTx/>
              <a:buSzTx/>
              <a:buNone/>
              <a:defRPr/>
            </a:pPr>
            <a:r>
              <a:rPr lang="en-US" sz="2400" b="1" dirty="0" smtClean="0"/>
              <a:t>Example 6-23</a:t>
            </a:r>
          </a:p>
          <a:p>
            <a:pPr marL="0" indent="457200">
              <a:spcBef>
                <a:spcPts val="0"/>
              </a:spcBef>
              <a:buClrTx/>
              <a:buSzTx/>
              <a:buNone/>
              <a:defRPr/>
            </a:pPr>
            <a:r>
              <a:rPr lang="en-US" sz="2000" dirty="0" smtClean="0"/>
              <a:t>Write a program to toggle PB2 a total of 200 times.</a:t>
            </a:r>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75</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27650" name="Picture 2"/>
          <p:cNvPicPr>
            <a:picLocks noChangeAspect="1" noChangeArrowheads="1"/>
          </p:cNvPicPr>
          <p:nvPr/>
        </p:nvPicPr>
        <p:blipFill>
          <a:blip r:embed="rId3" cstate="print"/>
          <a:srcRect/>
          <a:stretch>
            <a:fillRect/>
          </a:stretch>
        </p:blipFill>
        <p:spPr bwMode="auto">
          <a:xfrm>
            <a:off x="1071538" y="2521930"/>
            <a:ext cx="7200000" cy="226439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3100" b="1" dirty="0" smtClean="0"/>
              <a:t>6.5 BIT-ADDRESSABILITY</a:t>
            </a:r>
            <a:endParaRPr lang="en-US" sz="3100" dirty="0" smtClean="0"/>
          </a:p>
        </p:txBody>
      </p:sp>
      <p:sp>
        <p:nvSpPr>
          <p:cNvPr id="6" name="Content Placeholder 5"/>
          <p:cNvSpPr>
            <a:spLocks noGrp="1"/>
          </p:cNvSpPr>
          <p:nvPr>
            <p:ph sz="quarter" idx="1"/>
          </p:nvPr>
        </p:nvSpPr>
        <p:spPr>
          <a:xfrm>
            <a:off x="914400" y="1447800"/>
            <a:ext cx="7372376" cy="2052638"/>
          </a:xfrm>
        </p:spPr>
        <p:txBody>
          <a:bodyPr>
            <a:normAutofit/>
          </a:bodyPr>
          <a:lstStyle/>
          <a:p>
            <a:pPr marL="0" indent="0">
              <a:spcBef>
                <a:spcPts val="0"/>
              </a:spcBef>
              <a:buClrTx/>
              <a:buSzTx/>
              <a:buNone/>
              <a:defRPr/>
            </a:pPr>
            <a:r>
              <a:rPr lang="en-US" sz="2400" b="1" dirty="0" smtClean="0"/>
              <a:t>Status register bit-addressability</a:t>
            </a:r>
          </a:p>
          <a:p>
            <a:pPr marL="0" indent="0">
              <a:spcBef>
                <a:spcPts val="2400"/>
              </a:spcBef>
              <a:buClrTx/>
              <a:buSzTx/>
              <a:buNone/>
              <a:defRPr/>
            </a:pPr>
            <a:r>
              <a:rPr lang="en-US" sz="2400" b="1" dirty="0" smtClean="0"/>
              <a:t>Checking a flag bit</a:t>
            </a:r>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76</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28674" name="Picture 2"/>
          <p:cNvPicPr>
            <a:picLocks noChangeAspect="1" noChangeArrowheads="1"/>
          </p:cNvPicPr>
          <p:nvPr/>
        </p:nvPicPr>
        <p:blipFill>
          <a:blip r:embed="rId3" cstate="print"/>
          <a:srcRect/>
          <a:stretch>
            <a:fillRect/>
          </a:stretch>
        </p:blipFill>
        <p:spPr bwMode="auto">
          <a:xfrm>
            <a:off x="1000100" y="2571744"/>
            <a:ext cx="7200000" cy="3150576"/>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srcRect/>
          <a:stretch>
            <a:fillRect/>
          </a:stretch>
        </p:blipFill>
        <p:spPr bwMode="auto">
          <a:xfrm>
            <a:off x="4395404" y="5143512"/>
            <a:ext cx="4320000" cy="73003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3100" b="1" dirty="0" smtClean="0"/>
              <a:t>6.5 BIT-ADDRESSABILITY</a:t>
            </a:r>
            <a:endParaRPr lang="en-US" sz="3100" dirty="0" smtClean="0"/>
          </a:p>
        </p:txBody>
      </p:sp>
      <p:sp>
        <p:nvSpPr>
          <p:cNvPr id="6" name="Content Placeholder 5"/>
          <p:cNvSpPr>
            <a:spLocks noGrp="1"/>
          </p:cNvSpPr>
          <p:nvPr>
            <p:ph sz="quarter" idx="1"/>
          </p:nvPr>
        </p:nvSpPr>
        <p:spPr>
          <a:xfrm>
            <a:off x="914400" y="1447800"/>
            <a:ext cx="7372376" cy="4572000"/>
          </a:xfrm>
        </p:spPr>
        <p:txBody>
          <a:bodyPr>
            <a:normAutofit/>
          </a:bodyPr>
          <a:lstStyle/>
          <a:p>
            <a:pPr marL="0" indent="457200">
              <a:spcBef>
                <a:spcPts val="0"/>
              </a:spcBef>
              <a:buClrTx/>
              <a:buSzTx/>
              <a:buNone/>
              <a:defRPr/>
            </a:pPr>
            <a:r>
              <a:rPr lang="en-US" sz="2000" dirty="0" smtClean="0"/>
              <a:t>For</a:t>
            </a:r>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77</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29698" name="Picture 2"/>
          <p:cNvPicPr>
            <a:picLocks noChangeAspect="1" noChangeArrowheads="1"/>
          </p:cNvPicPr>
          <p:nvPr/>
        </p:nvPicPr>
        <p:blipFill>
          <a:blip r:embed="rId3" cstate="print"/>
          <a:srcRect/>
          <a:stretch>
            <a:fillRect/>
          </a:stretch>
        </p:blipFill>
        <p:spPr bwMode="auto">
          <a:xfrm>
            <a:off x="943900" y="1500188"/>
            <a:ext cx="7200000" cy="3190954"/>
          </a:xfrm>
          <a:prstGeom prst="rect">
            <a:avLst/>
          </a:prstGeom>
          <a:noFill/>
          <a:ln w="9525">
            <a:noFill/>
            <a:miter lim="800000"/>
            <a:headEnd/>
            <a:tailEnd/>
          </a:ln>
          <a:effectLst/>
        </p:spPr>
      </p:pic>
      <p:pic>
        <p:nvPicPr>
          <p:cNvPr id="29699" name="Picture 3"/>
          <p:cNvPicPr>
            <a:picLocks noChangeAspect="1" noChangeArrowheads="1"/>
          </p:cNvPicPr>
          <p:nvPr/>
        </p:nvPicPr>
        <p:blipFill>
          <a:blip r:embed="rId4" cstate="print"/>
          <a:srcRect/>
          <a:stretch>
            <a:fillRect/>
          </a:stretch>
        </p:blipFill>
        <p:spPr bwMode="auto">
          <a:xfrm>
            <a:off x="1857356" y="4933967"/>
            <a:ext cx="5467350" cy="9239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3100" b="1" dirty="0" smtClean="0"/>
              <a:t>6.5 BIT-ADDRESSABILITY</a:t>
            </a:r>
            <a:endParaRPr lang="en-US" sz="3100" dirty="0" smtClean="0"/>
          </a:p>
        </p:txBody>
      </p:sp>
      <p:sp>
        <p:nvSpPr>
          <p:cNvPr id="6" name="Content Placeholder 5"/>
          <p:cNvSpPr>
            <a:spLocks noGrp="1"/>
          </p:cNvSpPr>
          <p:nvPr>
            <p:ph sz="quarter" idx="1"/>
          </p:nvPr>
        </p:nvSpPr>
        <p:spPr>
          <a:xfrm>
            <a:off x="914400" y="1447800"/>
            <a:ext cx="7372376" cy="4572000"/>
          </a:xfrm>
        </p:spPr>
        <p:txBody>
          <a:bodyPr>
            <a:normAutofit/>
          </a:bodyPr>
          <a:lstStyle/>
          <a:p>
            <a:pPr marL="0" indent="457200" algn="just">
              <a:spcBef>
                <a:spcPts val="0"/>
              </a:spcBef>
              <a:buClrTx/>
              <a:buSzTx/>
              <a:buNone/>
              <a:defRPr/>
            </a:pPr>
            <a:r>
              <a:rPr lang="en-US" sz="2000" dirty="0" smtClean="0"/>
              <a:t>For example, in the following program the LDI instruction is not executed when the carry flag is set:</a:t>
            </a:r>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r>
              <a:rPr lang="en-US" sz="2000" dirty="0" smtClean="0"/>
              <a:t>We can write the same program using the "BRCS LI" instruction as follows:</a:t>
            </a:r>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78</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30723" name="Picture 3"/>
          <p:cNvPicPr>
            <a:picLocks noChangeAspect="1" noChangeArrowheads="1"/>
          </p:cNvPicPr>
          <p:nvPr/>
        </p:nvPicPr>
        <p:blipFill>
          <a:blip r:embed="rId3" cstate="print"/>
          <a:srcRect/>
          <a:stretch>
            <a:fillRect/>
          </a:stretch>
        </p:blipFill>
        <p:spPr bwMode="auto">
          <a:xfrm>
            <a:off x="1378148" y="2214554"/>
            <a:ext cx="6480000" cy="714990"/>
          </a:xfrm>
          <a:prstGeom prst="rect">
            <a:avLst/>
          </a:prstGeom>
          <a:noFill/>
          <a:ln w="9525">
            <a:noFill/>
            <a:miter lim="800000"/>
            <a:headEnd/>
            <a:tailEnd/>
          </a:ln>
          <a:effectLst/>
        </p:spPr>
      </p:pic>
      <p:pic>
        <p:nvPicPr>
          <p:cNvPr id="30725" name="Picture 5"/>
          <p:cNvPicPr>
            <a:picLocks noChangeAspect="1" noChangeArrowheads="1"/>
          </p:cNvPicPr>
          <p:nvPr/>
        </p:nvPicPr>
        <p:blipFill>
          <a:blip r:embed="rId4" cstate="print"/>
          <a:srcRect/>
          <a:stretch>
            <a:fillRect/>
          </a:stretch>
        </p:blipFill>
        <p:spPr bwMode="auto">
          <a:xfrm>
            <a:off x="1163834" y="4143380"/>
            <a:ext cx="6480000" cy="96107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3100" b="1" dirty="0" smtClean="0"/>
              <a:t>6.5 BIT-ADDRESSABILITY</a:t>
            </a:r>
            <a:endParaRPr lang="en-US" sz="3100" dirty="0" smtClean="0"/>
          </a:p>
        </p:txBody>
      </p:sp>
      <p:sp>
        <p:nvSpPr>
          <p:cNvPr id="6" name="Content Placeholder 5"/>
          <p:cNvSpPr>
            <a:spLocks noGrp="1"/>
          </p:cNvSpPr>
          <p:nvPr>
            <p:ph sz="quarter" idx="1"/>
          </p:nvPr>
        </p:nvSpPr>
        <p:spPr>
          <a:xfrm>
            <a:off x="914400" y="1447800"/>
            <a:ext cx="7372376" cy="4572000"/>
          </a:xfrm>
        </p:spPr>
        <p:txBody>
          <a:bodyPr>
            <a:normAutofit/>
          </a:bodyPr>
          <a:lstStyle/>
          <a:p>
            <a:pPr marL="0" indent="0">
              <a:spcBef>
                <a:spcPts val="0"/>
              </a:spcBef>
              <a:buClrTx/>
              <a:buSzTx/>
              <a:buNone/>
              <a:defRPr/>
            </a:pPr>
            <a:r>
              <a:rPr lang="en-US" sz="2400" b="1" dirty="0" smtClean="0"/>
              <a:t>Manipulating a bit</a:t>
            </a:r>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79</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31746" name="Picture 2"/>
          <p:cNvPicPr>
            <a:picLocks noChangeAspect="1" noChangeArrowheads="1"/>
          </p:cNvPicPr>
          <p:nvPr/>
        </p:nvPicPr>
        <p:blipFill>
          <a:blip r:embed="rId3" cstate="print"/>
          <a:srcRect/>
          <a:stretch>
            <a:fillRect/>
          </a:stretch>
        </p:blipFill>
        <p:spPr bwMode="auto">
          <a:xfrm>
            <a:off x="1547813" y="2008433"/>
            <a:ext cx="5040000" cy="370658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2400" dirty="0" smtClean="0"/>
              <a:t>6.1 : INTRODUCING SOME MORE ASSEMBLER DIRECTIVES</a:t>
            </a:r>
          </a:p>
        </p:txBody>
      </p:sp>
      <p:sp>
        <p:nvSpPr>
          <p:cNvPr id="6" name="Content Placeholder 5"/>
          <p:cNvSpPr>
            <a:spLocks noGrp="1"/>
          </p:cNvSpPr>
          <p:nvPr>
            <p:ph sz="quarter" idx="1"/>
          </p:nvPr>
        </p:nvSpPr>
        <p:spPr>
          <a:xfrm>
            <a:off x="914400" y="1447800"/>
            <a:ext cx="7372376" cy="1266820"/>
          </a:xfrm>
        </p:spPr>
        <p:txBody>
          <a:bodyPr>
            <a:normAutofit lnSpcReduction="10000"/>
          </a:bodyPr>
          <a:lstStyle/>
          <a:p>
            <a:pPr marL="0" indent="274320" algn="just">
              <a:spcBef>
                <a:spcPts val="0"/>
              </a:spcBef>
              <a:buNone/>
            </a:pPr>
            <a:r>
              <a:rPr lang="en-US" sz="2000" dirty="0" smtClean="0"/>
              <a:t>Notice that when the assembler wants to convert a code to machine language it substitutes all of the assembler directives with their equivalent values. Thus, using the directives has no side effects on the performance of our code but rather makes our code more readable.</a:t>
            </a:r>
          </a:p>
          <a:p>
            <a:endParaRPr lang="en-US" sz="2000" dirty="0" smtClean="0"/>
          </a:p>
          <a:p>
            <a:pPr marL="0" indent="274320" algn="just">
              <a:spcBef>
                <a:spcPts val="0"/>
              </a:spcBef>
              <a:buNone/>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8</a:t>
            </a:fld>
            <a:endParaRPr lang="en-US"/>
          </a:p>
        </p:txBody>
      </p:sp>
      <p:sp>
        <p:nvSpPr>
          <p:cNvPr id="7" name="Footer Placeholder 6"/>
          <p:cNvSpPr>
            <a:spLocks noGrp="1"/>
          </p:cNvSpPr>
          <p:nvPr>
            <p:ph type="ftr" sz="quarter" idx="11"/>
          </p:nvPr>
        </p:nvSpPr>
        <p:spPr/>
        <p:txBody>
          <a:bodyPr/>
          <a:lstStyle/>
          <a:p>
            <a:r>
              <a:rPr lang="en-US" smtClean="0"/>
              <a:t>mashhoun@iust.ac.ir                Iran Univ of Science &amp; Tech</a:t>
            </a:r>
            <a:endParaRPr lang="en-US"/>
          </a:p>
        </p:txBody>
      </p:sp>
      <p:pic>
        <p:nvPicPr>
          <p:cNvPr id="7170" name="Picture 2"/>
          <p:cNvPicPr>
            <a:picLocks noChangeAspect="1" noChangeArrowheads="1"/>
          </p:cNvPicPr>
          <p:nvPr/>
        </p:nvPicPr>
        <p:blipFill>
          <a:blip r:embed="rId3" cstate="print"/>
          <a:srcRect/>
          <a:stretch>
            <a:fillRect/>
          </a:stretch>
        </p:blipFill>
        <p:spPr bwMode="auto">
          <a:xfrm>
            <a:off x="1357290" y="2540270"/>
            <a:ext cx="6480000" cy="37462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3100" b="1" dirty="0" smtClean="0"/>
              <a:t>6.5 BIT-ADDRESSABILITY</a:t>
            </a:r>
            <a:endParaRPr lang="en-US" sz="31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80</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32770" name="Picture 2"/>
          <p:cNvPicPr>
            <a:picLocks noGrp="1" noChangeAspect="1" noChangeArrowheads="1"/>
          </p:cNvPicPr>
          <p:nvPr>
            <p:ph sz="quarter" idx="1"/>
          </p:nvPr>
        </p:nvPicPr>
        <p:blipFill>
          <a:blip r:embed="rId3" cstate="print"/>
          <a:srcRect/>
          <a:stretch>
            <a:fillRect/>
          </a:stretch>
        </p:blipFill>
        <p:spPr bwMode="auto">
          <a:xfrm>
            <a:off x="1662479" y="1562371"/>
            <a:ext cx="5876191" cy="434285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3100" b="1" dirty="0" smtClean="0"/>
              <a:t>6.5 BIT-ADDRESSABILITY</a:t>
            </a:r>
            <a:endParaRPr lang="en-US" sz="3100" dirty="0" smtClean="0"/>
          </a:p>
        </p:txBody>
      </p:sp>
      <p:sp>
        <p:nvSpPr>
          <p:cNvPr id="6" name="Content Placeholder 5"/>
          <p:cNvSpPr>
            <a:spLocks noGrp="1"/>
          </p:cNvSpPr>
          <p:nvPr>
            <p:ph sz="quarter" idx="1"/>
          </p:nvPr>
        </p:nvSpPr>
        <p:spPr>
          <a:xfrm>
            <a:off x="914400" y="1447800"/>
            <a:ext cx="7372376" cy="4572000"/>
          </a:xfrm>
        </p:spPr>
        <p:txBody>
          <a:bodyPr>
            <a:normAutofit/>
          </a:bodyPr>
          <a:lstStyle/>
          <a:p>
            <a:pPr marL="0" indent="457200">
              <a:spcBef>
                <a:spcPts val="0"/>
              </a:spcBef>
              <a:buClrTx/>
              <a:buSzTx/>
              <a:buNone/>
              <a:defRPr/>
            </a:pPr>
            <a:r>
              <a:rPr lang="en-US" sz="2000" dirty="0" smtClean="0"/>
              <a:t>For</a:t>
            </a:r>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81</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33794" name="Picture 2"/>
          <p:cNvPicPr>
            <a:picLocks noChangeAspect="1" noChangeArrowheads="1"/>
          </p:cNvPicPr>
          <p:nvPr/>
        </p:nvPicPr>
        <p:blipFill>
          <a:blip r:embed="rId3" cstate="print"/>
          <a:srcRect/>
          <a:stretch>
            <a:fillRect/>
          </a:stretch>
        </p:blipFill>
        <p:spPr bwMode="auto">
          <a:xfrm>
            <a:off x="1015338" y="1571612"/>
            <a:ext cx="7200000" cy="1361430"/>
          </a:xfrm>
          <a:prstGeom prst="rect">
            <a:avLst/>
          </a:prstGeom>
          <a:noFill/>
          <a:ln w="9525">
            <a:noFill/>
            <a:miter lim="800000"/>
            <a:headEnd/>
            <a:tailEnd/>
          </a:ln>
          <a:effectLst/>
        </p:spPr>
      </p:pic>
      <p:pic>
        <p:nvPicPr>
          <p:cNvPr id="33795" name="Picture 3"/>
          <p:cNvPicPr>
            <a:picLocks noChangeAspect="1" noChangeArrowheads="1"/>
          </p:cNvPicPr>
          <p:nvPr/>
        </p:nvPicPr>
        <p:blipFill>
          <a:blip r:embed="rId4" cstate="print"/>
          <a:srcRect/>
          <a:stretch>
            <a:fillRect/>
          </a:stretch>
        </p:blipFill>
        <p:spPr bwMode="auto">
          <a:xfrm>
            <a:off x="1357290" y="3554704"/>
            <a:ext cx="7200000" cy="144593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3100" b="1" dirty="0" smtClean="0"/>
              <a:t>6.5 BIT-ADDRESSABILITY</a:t>
            </a:r>
            <a:endParaRPr lang="en-US" sz="3100" dirty="0" smtClean="0"/>
          </a:p>
        </p:txBody>
      </p:sp>
      <p:sp>
        <p:nvSpPr>
          <p:cNvPr id="6" name="Content Placeholder 5"/>
          <p:cNvSpPr>
            <a:spLocks noGrp="1"/>
          </p:cNvSpPr>
          <p:nvPr>
            <p:ph sz="quarter" idx="1"/>
          </p:nvPr>
        </p:nvSpPr>
        <p:spPr>
          <a:xfrm>
            <a:off x="914400" y="1447800"/>
            <a:ext cx="7372376" cy="4572000"/>
          </a:xfrm>
        </p:spPr>
        <p:txBody>
          <a:bodyPr>
            <a:normAutofit/>
          </a:bodyPr>
          <a:lstStyle/>
          <a:p>
            <a:pPr marL="0" indent="0">
              <a:spcBef>
                <a:spcPts val="0"/>
              </a:spcBef>
              <a:buClrTx/>
              <a:buSzTx/>
              <a:buNone/>
              <a:defRPr/>
            </a:pPr>
            <a:r>
              <a:rPr lang="en-US" sz="2000" dirty="0" smtClean="0"/>
              <a:t>A more convenient way is to use the CLZ instruction, as shown in Table 6-9.</a:t>
            </a:r>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82</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34818" name="Picture 2"/>
          <p:cNvPicPr>
            <a:picLocks noChangeAspect="1" noChangeArrowheads="1"/>
          </p:cNvPicPr>
          <p:nvPr/>
        </p:nvPicPr>
        <p:blipFill>
          <a:blip r:embed="rId3" cstate="print"/>
          <a:srcRect/>
          <a:stretch>
            <a:fillRect/>
          </a:stretch>
        </p:blipFill>
        <p:spPr bwMode="auto">
          <a:xfrm>
            <a:off x="1000100" y="2214554"/>
            <a:ext cx="7200000" cy="286537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3100" b="1" dirty="0" smtClean="0"/>
              <a:t>6.5 BIT-ADDRESSABILITY</a:t>
            </a:r>
            <a:endParaRPr lang="en-US" sz="3100" dirty="0" smtClean="0"/>
          </a:p>
        </p:txBody>
      </p:sp>
      <p:sp>
        <p:nvSpPr>
          <p:cNvPr id="6" name="Content Placeholder 5"/>
          <p:cNvSpPr>
            <a:spLocks noGrp="1"/>
          </p:cNvSpPr>
          <p:nvPr>
            <p:ph sz="quarter" idx="1"/>
          </p:nvPr>
        </p:nvSpPr>
        <p:spPr>
          <a:xfrm>
            <a:off x="914400" y="1447800"/>
            <a:ext cx="7372376" cy="3695712"/>
          </a:xfrm>
        </p:spPr>
        <p:txBody>
          <a:bodyPr>
            <a:normAutofit/>
          </a:bodyPr>
          <a:lstStyle/>
          <a:p>
            <a:pPr marL="0" indent="0">
              <a:spcBef>
                <a:spcPts val="0"/>
              </a:spcBef>
              <a:buClrTx/>
              <a:buSzTx/>
              <a:buNone/>
              <a:defRPr/>
            </a:pPr>
            <a:r>
              <a:rPr lang="en-US" sz="2400" b="1" dirty="0" smtClean="0"/>
              <a:t>Internal RAM bit-addressability</a:t>
            </a:r>
          </a:p>
          <a:p>
            <a:pPr marL="0" indent="0" algn="ctr">
              <a:spcBef>
                <a:spcPts val="0"/>
              </a:spcBef>
              <a:buNone/>
            </a:pPr>
            <a:r>
              <a:rPr lang="en-US" sz="2400" b="1" dirty="0" smtClean="0"/>
              <a:t>The internal RAM is not bit-addressable.</a:t>
            </a:r>
            <a:r>
              <a:rPr lang="en-US" sz="2000" dirty="0" smtClean="0"/>
              <a:t> </a:t>
            </a:r>
          </a:p>
          <a:p>
            <a:pPr marL="0" indent="274320" algn="just">
              <a:spcBef>
                <a:spcPts val="0"/>
              </a:spcBef>
              <a:buNone/>
            </a:pPr>
            <a:r>
              <a:rPr lang="en-US" sz="2000" dirty="0" smtClean="0"/>
              <a:t>So, in order to manipulate a bit of the internal RAM location, you should bring it into the general purpose  register and then manipulate it, as shown in Examples .</a:t>
            </a:r>
          </a:p>
          <a:p>
            <a:pPr marL="0" indent="274320" algn="just">
              <a:spcBef>
                <a:spcPts val="0"/>
              </a:spcBef>
              <a:buNone/>
            </a:pPr>
            <a:endParaRPr lang="en-US" sz="2000" dirty="0" smtClean="0"/>
          </a:p>
          <a:p>
            <a:pPr marL="0" indent="274320" algn="just">
              <a:spcBef>
                <a:spcPts val="0"/>
              </a:spcBef>
              <a:buNone/>
            </a:pPr>
            <a:endParaRPr lang="en-US" sz="2000" dirty="0" smtClean="0"/>
          </a:p>
          <a:p>
            <a:pPr marL="0" indent="0" algn="just">
              <a:spcBef>
                <a:spcPts val="0"/>
              </a:spcBef>
              <a:buNone/>
            </a:pPr>
            <a:r>
              <a:rPr lang="en-US" sz="2000" b="1" dirty="0" smtClean="0"/>
              <a:t>Example 6-25</a:t>
            </a:r>
          </a:p>
          <a:p>
            <a:pPr marL="0" indent="274320">
              <a:spcBef>
                <a:spcPts val="0"/>
              </a:spcBef>
              <a:buNone/>
            </a:pPr>
            <a:r>
              <a:rPr lang="en-US" sz="2000" dirty="0" smtClean="0"/>
              <a:t>Write a program to see if the internal RAM location $195 contains an even value. If so, send it to Port B. If not, make it even and then send it to Port B.</a:t>
            </a:r>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83</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3100" b="1" dirty="0" smtClean="0"/>
              <a:t>6.5 BIT-ADDRESSABILITY</a:t>
            </a:r>
            <a:endParaRPr lang="en-US" sz="3100" dirty="0" smtClean="0"/>
          </a:p>
        </p:txBody>
      </p:sp>
      <p:sp>
        <p:nvSpPr>
          <p:cNvPr id="6" name="Content Placeholder 5"/>
          <p:cNvSpPr>
            <a:spLocks noGrp="1"/>
          </p:cNvSpPr>
          <p:nvPr>
            <p:ph sz="quarter" idx="1"/>
          </p:nvPr>
        </p:nvSpPr>
        <p:spPr>
          <a:xfrm>
            <a:off x="914400" y="1447800"/>
            <a:ext cx="7372376" cy="4572000"/>
          </a:xfrm>
        </p:spPr>
        <p:txBody>
          <a:bodyPr>
            <a:normAutofit/>
          </a:bodyPr>
          <a:lstStyle/>
          <a:p>
            <a:pPr marL="0" indent="457200">
              <a:spcBef>
                <a:spcPts val="0"/>
              </a:spcBef>
              <a:buClrTx/>
              <a:buSzTx/>
              <a:buNone/>
              <a:defRPr/>
            </a:pPr>
            <a:r>
              <a:rPr lang="en-US" sz="2000" dirty="0" smtClean="0"/>
              <a:t>For</a:t>
            </a:r>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84</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35842" name="Picture 2"/>
          <p:cNvPicPr>
            <a:picLocks noChangeAspect="1" noChangeArrowheads="1"/>
          </p:cNvPicPr>
          <p:nvPr/>
        </p:nvPicPr>
        <p:blipFill>
          <a:blip r:embed="rId3" cstate="print"/>
          <a:srcRect/>
          <a:stretch>
            <a:fillRect/>
          </a:stretch>
        </p:blipFill>
        <p:spPr bwMode="auto">
          <a:xfrm>
            <a:off x="1306710" y="1295258"/>
            <a:ext cx="6480000" cy="49912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3100" b="1" dirty="0" smtClean="0"/>
              <a:t>6.5 BIT-ADDRESSABILITY</a:t>
            </a:r>
            <a:endParaRPr lang="en-US" sz="3100" dirty="0" smtClean="0"/>
          </a:p>
        </p:txBody>
      </p:sp>
      <p:sp>
        <p:nvSpPr>
          <p:cNvPr id="6" name="Content Placeholder 5"/>
          <p:cNvSpPr>
            <a:spLocks noGrp="1"/>
          </p:cNvSpPr>
          <p:nvPr>
            <p:ph sz="quarter" idx="1"/>
          </p:nvPr>
        </p:nvSpPr>
        <p:spPr>
          <a:xfrm>
            <a:off x="914400" y="1447800"/>
            <a:ext cx="7372376" cy="4572000"/>
          </a:xfrm>
        </p:spPr>
        <p:txBody>
          <a:bodyPr>
            <a:normAutofit/>
          </a:bodyPr>
          <a:lstStyle/>
          <a:p>
            <a:pPr marL="0" indent="457200">
              <a:spcBef>
                <a:spcPts val="0"/>
              </a:spcBef>
              <a:buClrTx/>
              <a:buSzTx/>
              <a:buNone/>
              <a:defRPr/>
            </a:pPr>
            <a:r>
              <a:rPr lang="en-US" sz="2000" dirty="0" smtClean="0"/>
              <a:t>For</a:t>
            </a:r>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85</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36866" name="Picture 2"/>
          <p:cNvPicPr>
            <a:picLocks noChangeAspect="1" noChangeArrowheads="1"/>
          </p:cNvPicPr>
          <p:nvPr/>
        </p:nvPicPr>
        <p:blipFill>
          <a:blip r:embed="rId3" cstate="print"/>
          <a:srcRect/>
          <a:stretch>
            <a:fillRect/>
          </a:stretch>
        </p:blipFill>
        <p:spPr bwMode="auto">
          <a:xfrm>
            <a:off x="943900" y="1571612"/>
            <a:ext cx="7200000" cy="417185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3100" b="1" dirty="0" smtClean="0"/>
              <a:t>6.6  ACCESSING EEPROM IN AVR</a:t>
            </a:r>
            <a:endParaRPr lang="en-US" sz="3100" dirty="0" smtClean="0"/>
          </a:p>
        </p:txBody>
      </p:sp>
      <p:sp>
        <p:nvSpPr>
          <p:cNvPr id="6" name="Content Placeholder 5"/>
          <p:cNvSpPr>
            <a:spLocks noGrp="1"/>
          </p:cNvSpPr>
          <p:nvPr>
            <p:ph sz="quarter" idx="1"/>
          </p:nvPr>
        </p:nvSpPr>
        <p:spPr>
          <a:xfrm>
            <a:off x="914400" y="1447799"/>
            <a:ext cx="7372376" cy="2354315"/>
          </a:xfrm>
        </p:spPr>
        <p:txBody>
          <a:bodyPr>
            <a:normAutofit/>
          </a:bodyPr>
          <a:lstStyle/>
          <a:p>
            <a:pPr marL="0" indent="0">
              <a:spcBef>
                <a:spcPts val="0"/>
              </a:spcBef>
              <a:buClrTx/>
              <a:buSzTx/>
              <a:buNone/>
              <a:defRPr/>
            </a:pPr>
            <a:r>
              <a:rPr lang="en-US" sz="2800" b="1" dirty="0" smtClean="0"/>
              <a:t>6.6  ACCESSING EEPROM IN AVR</a:t>
            </a:r>
          </a:p>
          <a:p>
            <a:pPr marL="0" indent="457200">
              <a:spcBef>
                <a:spcPts val="0"/>
              </a:spcBef>
              <a:buClrTx/>
              <a:buSzTx/>
              <a:buNone/>
              <a:defRPr/>
            </a:pPr>
            <a:r>
              <a:rPr lang="en-US" sz="2400" dirty="0" smtClean="0"/>
              <a:t>The data in SRAM will be lost if the power is disconnected. However, we need a place to save our data to protect them against power failure. EEPROM memory can save stored data even when the power is cut off. In this section we will show how to write to EEPROM memory and how to access it.</a:t>
            </a:r>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86</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37890" name="Picture 2"/>
          <p:cNvPicPr>
            <a:picLocks noChangeAspect="1" noChangeArrowheads="1"/>
          </p:cNvPicPr>
          <p:nvPr/>
        </p:nvPicPr>
        <p:blipFill>
          <a:blip r:embed="rId3" cstate="print"/>
          <a:srcRect/>
          <a:stretch>
            <a:fillRect/>
          </a:stretch>
        </p:blipFill>
        <p:spPr bwMode="auto">
          <a:xfrm>
            <a:off x="1000100" y="3802115"/>
            <a:ext cx="7200000" cy="142708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3100" b="1" dirty="0" smtClean="0"/>
              <a:t>6.6  ACCESSING EEPROM IN AVR</a:t>
            </a:r>
            <a:endParaRPr lang="en-US" sz="3100" dirty="0" smtClean="0"/>
          </a:p>
        </p:txBody>
      </p:sp>
      <p:sp>
        <p:nvSpPr>
          <p:cNvPr id="6" name="Content Placeholder 5"/>
          <p:cNvSpPr>
            <a:spLocks noGrp="1"/>
          </p:cNvSpPr>
          <p:nvPr>
            <p:ph sz="quarter" idx="1"/>
          </p:nvPr>
        </p:nvSpPr>
        <p:spPr>
          <a:xfrm>
            <a:off x="914400" y="1447800"/>
            <a:ext cx="7372376" cy="4624406"/>
          </a:xfrm>
        </p:spPr>
        <p:txBody>
          <a:bodyPr>
            <a:normAutofit/>
          </a:bodyPr>
          <a:lstStyle/>
          <a:p>
            <a:pPr>
              <a:buNone/>
            </a:pPr>
            <a:r>
              <a:rPr lang="en-US" sz="2400" b="1" dirty="0" smtClean="0"/>
              <a:t>EEPROM registers</a:t>
            </a:r>
          </a:p>
          <a:p>
            <a:pPr marL="0" indent="274320" algn="just">
              <a:spcBef>
                <a:spcPts val="0"/>
              </a:spcBef>
              <a:buNone/>
            </a:pPr>
            <a:r>
              <a:rPr lang="en-US" sz="2000" dirty="0" smtClean="0"/>
              <a:t>There are three I/O registers that are directly related to EEPROM. These are </a:t>
            </a:r>
            <a:r>
              <a:rPr lang="en-US" sz="2000" b="1" dirty="0" smtClean="0"/>
              <a:t>EECR</a:t>
            </a:r>
            <a:r>
              <a:rPr lang="en-US" sz="2000" dirty="0" smtClean="0"/>
              <a:t> (EEPROM Control Register), </a:t>
            </a:r>
            <a:r>
              <a:rPr lang="en-US" sz="2000" b="1" dirty="0" smtClean="0"/>
              <a:t>EEDR</a:t>
            </a:r>
            <a:r>
              <a:rPr lang="en-US" sz="2000" dirty="0" smtClean="0"/>
              <a:t> (EEPROM Data Register), and </a:t>
            </a:r>
            <a:r>
              <a:rPr lang="en-US" sz="2000" b="1" dirty="0" smtClean="0"/>
              <a:t>EEARH</a:t>
            </a:r>
            <a:r>
              <a:rPr lang="en-US" sz="2000" dirty="0" smtClean="0"/>
              <a:t>-</a:t>
            </a:r>
            <a:r>
              <a:rPr lang="en-US" sz="2000" b="1" dirty="0" smtClean="0"/>
              <a:t>EEARL</a:t>
            </a:r>
            <a:r>
              <a:rPr lang="en-US" sz="2000" dirty="0" smtClean="0"/>
              <a:t> (EEPROM Address Register High-Low). Each of these registers is discussed in detail in this section.</a:t>
            </a:r>
          </a:p>
          <a:p>
            <a:pPr marL="0" indent="0" algn="just">
              <a:spcBef>
                <a:spcPts val="2400"/>
              </a:spcBef>
              <a:buNone/>
            </a:pPr>
            <a:r>
              <a:rPr lang="en-US" sz="2000" b="1" dirty="0" smtClean="0"/>
              <a:t>EEPROM Data Register (EEDR)</a:t>
            </a:r>
          </a:p>
          <a:p>
            <a:pPr marL="0" indent="274320" algn="just">
              <a:spcBef>
                <a:spcPts val="0"/>
              </a:spcBef>
              <a:buNone/>
            </a:pPr>
            <a:r>
              <a:rPr lang="en-US" sz="2000" dirty="0" smtClean="0"/>
              <a:t>To write data to EEPROM, you have to write it to the EEDR register and then transfer it to EEPROM. Also, if you want to read from EEPROM you have to read from EEDR. In other words, EEDR is a bridge between EEPROM and CPU.</a:t>
            </a:r>
          </a:p>
          <a:p>
            <a:endParaRPr lang="en-US" sz="2000" dirty="0" smtClean="0"/>
          </a:p>
          <a:p>
            <a:pPr marL="0" indent="0" algn="just">
              <a:spcBef>
                <a:spcPts val="2400"/>
              </a:spcBef>
              <a:buNone/>
            </a:pPr>
            <a:endParaRPr lang="en-US" sz="2000" b="1" dirty="0" smtClean="0"/>
          </a:p>
          <a:p>
            <a:pPr marL="0" indent="274320" algn="just">
              <a:spcBef>
                <a:spcPts val="0"/>
              </a:spcBef>
              <a:buNone/>
            </a:pPr>
            <a:endParaRPr lang="en-US" sz="2000" dirty="0" smtClean="0"/>
          </a:p>
          <a:p>
            <a:endParaRPr lang="en-US" sz="2400" dirty="0" smtClean="0"/>
          </a:p>
          <a:p>
            <a:pPr>
              <a:buNone/>
            </a:pPr>
            <a:endParaRPr lang="en-US" sz="24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87</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3100" b="1" dirty="0" smtClean="0"/>
              <a:t>6.6  ACCESSING EEPROM IN AVR</a:t>
            </a:r>
            <a:endParaRPr lang="en-US" sz="3100" dirty="0" smtClean="0"/>
          </a:p>
        </p:txBody>
      </p:sp>
      <p:sp>
        <p:nvSpPr>
          <p:cNvPr id="6" name="Content Placeholder 5"/>
          <p:cNvSpPr>
            <a:spLocks noGrp="1"/>
          </p:cNvSpPr>
          <p:nvPr>
            <p:ph sz="quarter" idx="1"/>
          </p:nvPr>
        </p:nvSpPr>
        <p:spPr>
          <a:xfrm>
            <a:off x="914400" y="1447800"/>
            <a:ext cx="7372376" cy="2338390"/>
          </a:xfrm>
        </p:spPr>
        <p:txBody>
          <a:bodyPr>
            <a:normAutofit/>
          </a:bodyPr>
          <a:lstStyle/>
          <a:p>
            <a:pPr>
              <a:buNone/>
            </a:pPr>
            <a:r>
              <a:rPr lang="en-US" sz="2400" b="1" dirty="0" smtClean="0"/>
              <a:t>EEPROM Address Register (EEARH and EEARL)</a:t>
            </a:r>
          </a:p>
          <a:p>
            <a:pPr marL="0" indent="457200">
              <a:spcBef>
                <a:spcPts val="0"/>
              </a:spcBef>
              <a:buClrTx/>
              <a:buSzTx/>
              <a:buNone/>
              <a:defRPr/>
            </a:pPr>
            <a:r>
              <a:rPr lang="en-US" sz="2000" dirty="0" smtClean="0"/>
              <a:t>The EEARH:EEARL registers together make a 16-bit register to address each location in EEPROM memory space. When you want to read from or write to EEPROM, you should load the EEPROM location address in EEARs. As you see in Figure 6-15, only 10 bits of the EEAR registers are used in ATmega32. Because ATmega32 has 1024-byte EEPROM locations, we need 10 bits to address each location in EEPROM space</a:t>
            </a:r>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88</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38914" name="Picture 2"/>
          <p:cNvPicPr>
            <a:picLocks noChangeAspect="1" noChangeArrowheads="1"/>
          </p:cNvPicPr>
          <p:nvPr/>
        </p:nvPicPr>
        <p:blipFill>
          <a:blip r:embed="rId3" cstate="print"/>
          <a:srcRect/>
          <a:stretch>
            <a:fillRect/>
          </a:stretch>
        </p:blipFill>
        <p:spPr bwMode="auto">
          <a:xfrm>
            <a:off x="943900" y="3857628"/>
            <a:ext cx="7200000" cy="195254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3100" b="1" dirty="0" smtClean="0"/>
              <a:t>6.6  ACCESSING EEPROM IN AVR</a:t>
            </a:r>
            <a:endParaRPr lang="en-US" sz="3100" dirty="0" smtClean="0"/>
          </a:p>
        </p:txBody>
      </p:sp>
      <p:sp>
        <p:nvSpPr>
          <p:cNvPr id="6" name="Content Placeholder 5"/>
          <p:cNvSpPr>
            <a:spLocks noGrp="1"/>
          </p:cNvSpPr>
          <p:nvPr>
            <p:ph sz="quarter" idx="1"/>
          </p:nvPr>
        </p:nvSpPr>
        <p:spPr>
          <a:xfrm>
            <a:off x="914400" y="1447800"/>
            <a:ext cx="7372376" cy="4624406"/>
          </a:xfrm>
        </p:spPr>
        <p:txBody>
          <a:bodyPr>
            <a:normAutofit/>
          </a:bodyPr>
          <a:lstStyle/>
          <a:p>
            <a:pPr>
              <a:buNone/>
            </a:pPr>
            <a:r>
              <a:rPr lang="en-US" sz="2400" b="1" dirty="0" smtClean="0"/>
              <a:t>EEPROM Control Register (EECR)</a:t>
            </a:r>
          </a:p>
          <a:p>
            <a:pPr marL="0" indent="274320" algn="just">
              <a:spcBef>
                <a:spcPts val="0"/>
              </a:spcBef>
              <a:buNone/>
            </a:pPr>
            <a:r>
              <a:rPr lang="en-US" sz="2000" dirty="0" smtClean="0"/>
              <a:t>The EECR register is used to select the kind of operation to perform on. The operation can be start, read, and write. In Figure 6-16 you see the bits of the EECR register. The bits are as follows:</a:t>
            </a:r>
          </a:p>
          <a:p>
            <a:pPr marL="0" indent="274320" algn="just">
              <a:spcBef>
                <a:spcPts val="0"/>
              </a:spcBef>
              <a:buNone/>
            </a:pPr>
            <a:endParaRPr lang="en-US" sz="2000" dirty="0" smtClean="0"/>
          </a:p>
          <a:p>
            <a:pPr marL="0" indent="274320" algn="just">
              <a:spcBef>
                <a:spcPts val="0"/>
              </a:spcBef>
              <a:buNone/>
            </a:pPr>
            <a:endParaRPr lang="en-US" sz="2000" dirty="0" smtClean="0"/>
          </a:p>
          <a:p>
            <a:pPr marL="0" indent="274320" algn="just">
              <a:spcBef>
                <a:spcPts val="0"/>
              </a:spcBef>
              <a:buNone/>
            </a:pPr>
            <a:endParaRPr lang="en-US" sz="2000" dirty="0" smtClean="0"/>
          </a:p>
          <a:p>
            <a:pPr marL="0" indent="274320" algn="just">
              <a:spcBef>
                <a:spcPts val="0"/>
              </a:spcBef>
              <a:buNone/>
            </a:pPr>
            <a:endParaRPr lang="en-US" sz="2000" dirty="0" smtClean="0"/>
          </a:p>
          <a:p>
            <a:pPr marL="0" indent="274320" algn="just">
              <a:spcBef>
                <a:spcPts val="0"/>
              </a:spcBef>
              <a:buNone/>
            </a:pPr>
            <a:endParaRPr lang="en-US" sz="2000" dirty="0" smtClean="0"/>
          </a:p>
          <a:p>
            <a:pPr marL="0" indent="274320" algn="just">
              <a:spcBef>
                <a:spcPts val="0"/>
              </a:spcBef>
              <a:buNone/>
            </a:pPr>
            <a:endParaRPr lang="en-US" sz="2000" dirty="0" smtClean="0"/>
          </a:p>
          <a:p>
            <a:pPr marL="0" indent="274320" algn="just">
              <a:spcBef>
                <a:spcPts val="0"/>
              </a:spcBef>
              <a:buNone/>
            </a:pPr>
            <a:r>
              <a:rPr lang="en-US" sz="2000" b="1" dirty="0" smtClean="0"/>
              <a:t>EEPROM Read Enable (EERE</a:t>
            </a:r>
            <a:r>
              <a:rPr lang="en-US" sz="2000" dirty="0" smtClean="0"/>
              <a:t>): Setting this bit to one will cause a read operation if EEWE is zero. When a read operation starts, one byte of EEPROM will be read into the EEPROM Data Register (EEDR). The EEAR register specifies the address of the desired byte.</a:t>
            </a:r>
          </a:p>
          <a:p>
            <a:endParaRPr lang="en-US" sz="2000" dirty="0" smtClean="0"/>
          </a:p>
          <a:p>
            <a:pPr marL="0" indent="274320" algn="just">
              <a:spcBef>
                <a:spcPts val="0"/>
              </a:spcBef>
              <a:buNone/>
            </a:pPr>
            <a:endParaRPr lang="en-US" sz="2000" dirty="0" smtClean="0"/>
          </a:p>
          <a:p>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89</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39938" name="Picture 2"/>
          <p:cNvPicPr>
            <a:picLocks noChangeAspect="1" noChangeArrowheads="1"/>
          </p:cNvPicPr>
          <p:nvPr/>
        </p:nvPicPr>
        <p:blipFill>
          <a:blip r:embed="rId3" cstate="print"/>
          <a:srcRect/>
          <a:stretch>
            <a:fillRect/>
          </a:stretch>
        </p:blipFill>
        <p:spPr bwMode="auto">
          <a:xfrm>
            <a:off x="1000100" y="2786058"/>
            <a:ext cx="7200000" cy="159567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2400" dirty="0" smtClean="0"/>
              <a:t>6.1 : INTRODUCING SOME MORE ASSEMBLER DIRECTIVES</a:t>
            </a:r>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9</a:t>
            </a:fld>
            <a:endParaRPr lang="en-US"/>
          </a:p>
        </p:txBody>
      </p:sp>
      <p:sp>
        <p:nvSpPr>
          <p:cNvPr id="7" name="Footer Placeholder 6"/>
          <p:cNvSpPr>
            <a:spLocks noGrp="1"/>
          </p:cNvSpPr>
          <p:nvPr>
            <p:ph type="ftr" sz="quarter" idx="11"/>
          </p:nvPr>
        </p:nvSpPr>
        <p:spPr/>
        <p:txBody>
          <a:bodyPr/>
          <a:lstStyle/>
          <a:p>
            <a:r>
              <a:rPr lang="en-US" smtClean="0"/>
              <a:t>mashhoun@iust.ac.ir                Iran Univ of Science &amp; Tech</a:t>
            </a:r>
            <a:endParaRPr lang="en-US"/>
          </a:p>
        </p:txBody>
      </p:sp>
      <p:pic>
        <p:nvPicPr>
          <p:cNvPr id="8194" name="Picture 2"/>
          <p:cNvPicPr>
            <a:picLocks noGrp="1" noChangeAspect="1" noChangeArrowheads="1"/>
          </p:cNvPicPr>
          <p:nvPr>
            <p:ph sz="quarter" idx="1"/>
          </p:nvPr>
        </p:nvPicPr>
        <p:blipFill>
          <a:blip r:embed="rId3" cstate="print"/>
          <a:srcRect/>
          <a:stretch>
            <a:fillRect/>
          </a:stretch>
        </p:blipFill>
        <p:spPr bwMode="auto">
          <a:xfrm>
            <a:off x="914400" y="1712349"/>
            <a:ext cx="7372350" cy="404290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3100" b="1" dirty="0" smtClean="0"/>
              <a:t>6.6  ACCESSING EEPROM IN AVR</a:t>
            </a:r>
            <a:endParaRPr lang="en-US" sz="3100" dirty="0" smtClean="0"/>
          </a:p>
        </p:txBody>
      </p:sp>
      <p:sp>
        <p:nvSpPr>
          <p:cNvPr id="6" name="Content Placeholder 5"/>
          <p:cNvSpPr>
            <a:spLocks noGrp="1"/>
          </p:cNvSpPr>
          <p:nvPr>
            <p:ph sz="quarter" idx="1"/>
          </p:nvPr>
        </p:nvSpPr>
        <p:spPr>
          <a:xfrm>
            <a:off x="914400" y="1447800"/>
            <a:ext cx="7372376" cy="4624406"/>
          </a:xfrm>
        </p:spPr>
        <p:txBody>
          <a:bodyPr>
            <a:normAutofit/>
          </a:bodyPr>
          <a:lstStyle/>
          <a:p>
            <a:pPr marL="0" indent="274320" algn="just">
              <a:spcBef>
                <a:spcPts val="0"/>
              </a:spcBef>
              <a:buNone/>
            </a:pPr>
            <a:r>
              <a:rPr lang="en-US" sz="2000" b="1" dirty="0" smtClean="0"/>
              <a:t>EEPROM Write Enable (EEWE) and EEPROM Master Write Enable (EEMWE): </a:t>
            </a:r>
            <a:r>
              <a:rPr lang="en-US" sz="2000" dirty="0" smtClean="0"/>
              <a:t>When EEMWE is set, setting EEWE within four clock cycles will start a write operation. If EEMWE is zero, setting EEWE to one will have no effect.</a:t>
            </a:r>
          </a:p>
          <a:p>
            <a:pPr marL="0" indent="274320" algn="just">
              <a:spcBef>
                <a:spcPts val="0"/>
              </a:spcBef>
              <a:buNone/>
            </a:pPr>
            <a:r>
              <a:rPr lang="en-US" sz="2000" dirty="0" smtClean="0"/>
              <a:t>When you set EEMWE to one, the hardware clears the bit to zero after four clock cycles. This prevents unwanted write operations on EEPROM contents. Notice that you cannot start read or write operations before the last write operation is finished. You can check for this by polling the EEWE bit. If EEWE is zero it means that EEPROM is ready to start a new read or write operation.</a:t>
            </a:r>
          </a:p>
          <a:p>
            <a:pPr marL="0" indent="274320" algn="just">
              <a:spcBef>
                <a:spcPts val="0"/>
              </a:spcBef>
              <a:buNone/>
            </a:pPr>
            <a:r>
              <a:rPr lang="en-US" sz="2000" b="1" dirty="0" smtClean="0"/>
              <a:t>EEPROM Ready Interrupt Enable (EERIE): </a:t>
            </a:r>
            <a:r>
              <a:rPr lang="en-US" sz="2000" dirty="0" smtClean="0"/>
              <a:t>In Chapter 10 you will learn about interrupts in AVR. </a:t>
            </a:r>
          </a:p>
          <a:p>
            <a:pPr marL="0" indent="274320" algn="just">
              <a:spcBef>
                <a:spcPts val="0"/>
              </a:spcBef>
              <a:buNone/>
            </a:pPr>
            <a:r>
              <a:rPr lang="en-US" sz="2000" dirty="0" smtClean="0"/>
              <a:t>As you see in Figure 6- 16, bits 4 to 7 of EECR are unused at the present time and are reserved.</a:t>
            </a:r>
          </a:p>
          <a:p>
            <a:pPr marL="0" indent="274320" algn="just">
              <a:spcBef>
                <a:spcPts val="0"/>
              </a:spcBef>
              <a:buNone/>
            </a:pPr>
            <a:endParaRPr lang="en-US" sz="2000" dirty="0" smtClean="0"/>
          </a:p>
          <a:p>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90</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3100" b="1" dirty="0" smtClean="0"/>
              <a:t>6.6  ACCESSING EEPROM IN AVR</a:t>
            </a:r>
            <a:endParaRPr lang="en-US" sz="3100" dirty="0" smtClean="0"/>
          </a:p>
        </p:txBody>
      </p:sp>
      <p:sp>
        <p:nvSpPr>
          <p:cNvPr id="6" name="Content Placeholder 5"/>
          <p:cNvSpPr>
            <a:spLocks noGrp="1"/>
          </p:cNvSpPr>
          <p:nvPr>
            <p:ph sz="quarter" idx="1"/>
          </p:nvPr>
        </p:nvSpPr>
        <p:spPr>
          <a:xfrm>
            <a:off x="914400" y="1447800"/>
            <a:ext cx="7372376" cy="4624406"/>
          </a:xfrm>
        </p:spPr>
        <p:txBody>
          <a:bodyPr>
            <a:normAutofit/>
          </a:bodyPr>
          <a:lstStyle/>
          <a:p>
            <a:pPr>
              <a:buNone/>
            </a:pPr>
            <a:r>
              <a:rPr lang="en-US" sz="2400" b="1" dirty="0" smtClean="0"/>
              <a:t>Programming the AVR to write on EEPROM</a:t>
            </a:r>
          </a:p>
          <a:p>
            <a:pPr marL="0" indent="274320" algn="just">
              <a:spcBef>
                <a:spcPts val="0"/>
              </a:spcBef>
              <a:buNone/>
            </a:pPr>
            <a:r>
              <a:rPr lang="en-US" sz="2000" dirty="0" smtClean="0"/>
              <a:t>To write on EEPROM the following steps should be followed. Notice that steps 2 and 3 are optional, and the order of the steps is not important. Also note that you cannot do anything between step 4 and step 5 because the hardware clears the EEMWE bit to zero after four clock cycles.</a:t>
            </a:r>
          </a:p>
          <a:p>
            <a:pPr marL="457200" indent="-457200">
              <a:buFont typeface="+mj-lt"/>
              <a:buAutoNum type="arabicPeriod"/>
            </a:pPr>
            <a:r>
              <a:rPr lang="en-US" sz="2000" dirty="0" smtClean="0"/>
              <a:t> Wait until EEWE becomes zero.</a:t>
            </a:r>
          </a:p>
          <a:p>
            <a:pPr marL="457200" indent="-457200">
              <a:buFont typeface="+mj-lt"/>
              <a:buAutoNum type="arabicPeriod"/>
            </a:pPr>
            <a:r>
              <a:rPr lang="en-US" sz="2000" dirty="0" smtClean="0"/>
              <a:t> Write new EEPROM address to EEAR (optional).</a:t>
            </a:r>
          </a:p>
          <a:p>
            <a:pPr marL="457200" indent="-457200">
              <a:buFont typeface="+mj-lt"/>
              <a:buAutoNum type="arabicPeriod"/>
            </a:pPr>
            <a:r>
              <a:rPr lang="en-US" sz="2000" dirty="0" smtClean="0"/>
              <a:t> Write new EEPROM data to EEDR (optional).</a:t>
            </a:r>
          </a:p>
          <a:p>
            <a:pPr marL="457200" indent="-457200">
              <a:buFont typeface="+mj-lt"/>
              <a:buAutoNum type="arabicPeriod"/>
            </a:pPr>
            <a:r>
              <a:rPr lang="en-US" sz="2000" dirty="0" smtClean="0"/>
              <a:t> Set the EEMWE bit to one (in EECR register).</a:t>
            </a:r>
          </a:p>
          <a:p>
            <a:pPr marL="457200" indent="-457200">
              <a:buFont typeface="+mj-lt"/>
              <a:buAutoNum type="arabicPeriod"/>
            </a:pPr>
            <a:r>
              <a:rPr lang="en-US" sz="2000" dirty="0" smtClean="0"/>
              <a:t> Within four clock cycles after setting EEMWE, set EEWE to one.</a:t>
            </a:r>
          </a:p>
          <a:p>
            <a:endParaRPr lang="en-US" sz="2000" dirty="0" smtClean="0"/>
          </a:p>
          <a:p>
            <a:pPr marL="0" indent="0">
              <a:spcBef>
                <a:spcPts val="0"/>
              </a:spcBef>
              <a:buClrTx/>
              <a:buSzTx/>
              <a:buNone/>
              <a:defRPr/>
            </a:pPr>
            <a:r>
              <a:rPr lang="en-US" sz="2000" dirty="0" smtClean="0"/>
              <a:t>See Example 6-28 to see how we write a byte on EEPROM.</a:t>
            </a:r>
          </a:p>
          <a:p>
            <a:pPr marL="0" indent="457200">
              <a:spcBef>
                <a:spcPts val="0"/>
              </a:spcBef>
              <a:buClrTx/>
              <a:buSzTx/>
              <a:buNone/>
              <a:defRPr/>
            </a:pPr>
            <a:endParaRPr lang="en-US"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91</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3100" b="1" dirty="0" smtClean="0"/>
              <a:t>6.6  ACCESSING EEPROM IN AVR</a:t>
            </a:r>
            <a:endParaRPr lang="en-US" sz="31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92</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40962" name="Picture 2"/>
          <p:cNvPicPr>
            <a:picLocks noGrp="1" noChangeAspect="1" noChangeArrowheads="1"/>
          </p:cNvPicPr>
          <p:nvPr>
            <p:ph sz="quarter" idx="1"/>
          </p:nvPr>
        </p:nvPicPr>
        <p:blipFill>
          <a:blip r:embed="rId3" cstate="print"/>
          <a:srcRect/>
          <a:stretch>
            <a:fillRect/>
          </a:stretch>
        </p:blipFill>
        <p:spPr bwMode="auto">
          <a:xfrm>
            <a:off x="1656674" y="1447800"/>
            <a:ext cx="5887802" cy="46243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3100" b="1" dirty="0" smtClean="0"/>
              <a:t>6.6  ACCESSING EEPROM IN AVR</a:t>
            </a:r>
            <a:endParaRPr lang="en-US" sz="3100" dirty="0" smtClean="0"/>
          </a:p>
        </p:txBody>
      </p:sp>
      <p:sp>
        <p:nvSpPr>
          <p:cNvPr id="6" name="Content Placeholder 5"/>
          <p:cNvSpPr>
            <a:spLocks noGrp="1"/>
          </p:cNvSpPr>
          <p:nvPr>
            <p:ph sz="quarter" idx="1"/>
          </p:nvPr>
        </p:nvSpPr>
        <p:spPr>
          <a:xfrm>
            <a:off x="914400" y="1447800"/>
            <a:ext cx="7372376" cy="4624406"/>
          </a:xfrm>
        </p:spPr>
        <p:txBody>
          <a:bodyPr>
            <a:normAutofit/>
          </a:bodyPr>
          <a:lstStyle/>
          <a:p>
            <a:pPr>
              <a:buNone/>
            </a:pPr>
            <a:r>
              <a:rPr lang="en-US" sz="2400" b="1" dirty="0" smtClean="0"/>
              <a:t>Programming the AVR to read from EEPROM</a:t>
            </a:r>
          </a:p>
          <a:p>
            <a:pPr marL="0" indent="274320" algn="just">
              <a:spcBef>
                <a:spcPts val="0"/>
              </a:spcBef>
              <a:buNone/>
            </a:pPr>
            <a:r>
              <a:rPr lang="en-US" sz="2000" dirty="0" smtClean="0"/>
              <a:t>To read from EEPROM the following steps should be taken. Note that step 2 is optional.</a:t>
            </a:r>
          </a:p>
          <a:p>
            <a:pPr marL="0" indent="457200">
              <a:spcBef>
                <a:spcPts val="0"/>
              </a:spcBef>
              <a:buClrTx/>
              <a:buSzTx/>
              <a:buNone/>
              <a:defRPr/>
            </a:pPr>
            <a:endParaRPr lang="en-US" sz="2000" dirty="0" smtClean="0"/>
          </a:p>
          <a:p>
            <a:pPr marL="457200" indent="-457200">
              <a:buFont typeface="+mj-lt"/>
              <a:buAutoNum type="arabicPeriod"/>
            </a:pPr>
            <a:r>
              <a:rPr lang="en-US" sz="2000" dirty="0" smtClean="0"/>
              <a:t> Wait until EEWE becomes zero.</a:t>
            </a:r>
          </a:p>
          <a:p>
            <a:pPr marL="457200" indent="-457200">
              <a:buFont typeface="+mj-lt"/>
              <a:buAutoNum type="arabicPeriod"/>
            </a:pPr>
            <a:r>
              <a:rPr lang="en-US" sz="2000" dirty="0" smtClean="0"/>
              <a:t>Write new EEPROM address to EEAR (optional).</a:t>
            </a:r>
          </a:p>
          <a:p>
            <a:pPr marL="457200" indent="-457200">
              <a:buFont typeface="+mj-lt"/>
              <a:buAutoNum type="arabicPeriod"/>
            </a:pPr>
            <a:r>
              <a:rPr lang="en-US" sz="2000" dirty="0" smtClean="0"/>
              <a:t>Set the EERE bit to one.</a:t>
            </a:r>
          </a:p>
          <a:p>
            <a:pPr marL="457200" indent="-457200">
              <a:buFont typeface="+mj-lt"/>
              <a:buAutoNum type="arabicPeriod"/>
            </a:pPr>
            <a:r>
              <a:rPr lang="en-US" sz="2000" dirty="0" smtClean="0"/>
              <a:t>Read EEPROM data from EEDR.</a:t>
            </a:r>
          </a:p>
          <a:p>
            <a:pPr marL="0" indent="457200">
              <a:spcBef>
                <a:spcPts val="0"/>
              </a:spcBef>
              <a:buClrTx/>
              <a:buSzTx/>
              <a:buNone/>
              <a:defRPr/>
            </a:pPr>
            <a:endParaRPr lang="en-US" sz="2000" dirty="0" smtClean="0"/>
          </a:p>
          <a:p>
            <a:pPr marL="0" indent="0">
              <a:spcBef>
                <a:spcPts val="0"/>
              </a:spcBef>
              <a:buClrTx/>
              <a:buSzTx/>
              <a:buNone/>
              <a:defRPr/>
            </a:pPr>
            <a:r>
              <a:rPr lang="en-US" sz="2000" dirty="0" smtClean="0"/>
              <a:t>See Example 6-29 to see how we read a byte from EEPROM.</a:t>
            </a:r>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93</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3100" b="1" dirty="0" smtClean="0"/>
              <a:t>6.6  ACCESSING EEPROM IN AVR</a:t>
            </a:r>
            <a:endParaRPr lang="en-US" sz="31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94</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41987" name="Picture 3"/>
          <p:cNvPicPr>
            <a:picLocks noGrp="1" noChangeAspect="1" noChangeArrowheads="1"/>
          </p:cNvPicPr>
          <p:nvPr>
            <p:ph sz="quarter" idx="1"/>
          </p:nvPr>
        </p:nvPicPr>
        <p:blipFill>
          <a:blip r:embed="rId3" cstate="print"/>
          <a:srcRect/>
          <a:stretch>
            <a:fillRect/>
          </a:stretch>
        </p:blipFill>
        <p:spPr bwMode="auto">
          <a:xfrm>
            <a:off x="914400" y="1583028"/>
            <a:ext cx="7772400" cy="430154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3100" b="1" dirty="0" smtClean="0"/>
              <a:t>6.6  ACCESSING EEPROM IN AVR</a:t>
            </a:r>
            <a:endParaRPr lang="en-US" sz="3100" dirty="0" smtClean="0"/>
          </a:p>
        </p:txBody>
      </p:sp>
      <p:sp>
        <p:nvSpPr>
          <p:cNvPr id="6" name="Content Placeholder 5"/>
          <p:cNvSpPr>
            <a:spLocks noGrp="1"/>
          </p:cNvSpPr>
          <p:nvPr>
            <p:ph sz="quarter" idx="1"/>
          </p:nvPr>
        </p:nvSpPr>
        <p:spPr>
          <a:xfrm>
            <a:off x="914400" y="1447800"/>
            <a:ext cx="7372376" cy="4624406"/>
          </a:xfrm>
        </p:spPr>
        <p:txBody>
          <a:bodyPr>
            <a:normAutofit/>
          </a:bodyPr>
          <a:lstStyle/>
          <a:p>
            <a:pPr>
              <a:buNone/>
            </a:pPr>
            <a:r>
              <a:rPr lang="en-US" sz="2400" b="1" dirty="0" smtClean="0"/>
              <a:t>Initializing EEPROM</a:t>
            </a:r>
          </a:p>
          <a:p>
            <a:pPr marL="0" indent="274320" algn="just">
              <a:spcBef>
                <a:spcPts val="0"/>
              </a:spcBef>
              <a:buNone/>
            </a:pPr>
            <a:r>
              <a:rPr lang="en-US" sz="2000" dirty="0" smtClean="0"/>
              <a:t>In Section 6-4, you saw how to allocate program memory using the .DB directive. We can also allocate and initialize the EEPROM using the .DB directive. If we write .ESEG before a definition, the variable will be located in the EEPROM, whereas .CSEG before a definition causes the variable to be allocated in the code (program) memory. By default the variables are located in the program memory. For example, the following code allocates locations $10 and $11 of EEPROM for </a:t>
            </a:r>
            <a:r>
              <a:rPr lang="en-US" sz="2000" dirty="0" err="1" smtClean="0"/>
              <a:t>DATAl</a:t>
            </a:r>
            <a:r>
              <a:rPr lang="en-US" sz="2000" dirty="0" smtClean="0"/>
              <a:t> and DATA2, and initializes them with $95 and $19, respectively:</a:t>
            </a:r>
          </a:p>
          <a:p>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95</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43010" name="Picture 2"/>
          <p:cNvPicPr>
            <a:picLocks noChangeAspect="1" noChangeArrowheads="1"/>
          </p:cNvPicPr>
          <p:nvPr/>
        </p:nvPicPr>
        <p:blipFill>
          <a:blip r:embed="rId3" cstate="print"/>
          <a:srcRect/>
          <a:stretch>
            <a:fillRect/>
          </a:stretch>
        </p:blipFill>
        <p:spPr bwMode="auto">
          <a:xfrm>
            <a:off x="1142976" y="4500569"/>
            <a:ext cx="2520000" cy="90962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3100" b="1" dirty="0" smtClean="0"/>
              <a:t>6.6  ACCESSING EEPROM IN AVR</a:t>
            </a:r>
            <a:endParaRPr lang="en-US" sz="31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96</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44034" name="Picture 2"/>
          <p:cNvPicPr>
            <a:picLocks noGrp="1" noChangeAspect="1" noChangeArrowheads="1"/>
          </p:cNvPicPr>
          <p:nvPr>
            <p:ph sz="quarter" idx="1"/>
          </p:nvPr>
        </p:nvPicPr>
        <p:blipFill>
          <a:blip r:embed="rId3" cstate="print"/>
          <a:srcRect/>
          <a:stretch>
            <a:fillRect/>
          </a:stretch>
        </p:blipFill>
        <p:spPr bwMode="auto">
          <a:xfrm>
            <a:off x="914400" y="1357299"/>
            <a:ext cx="6480000" cy="2035421"/>
          </a:xfrm>
          <a:prstGeom prst="rect">
            <a:avLst/>
          </a:prstGeom>
          <a:noFill/>
          <a:ln w="9525">
            <a:noFill/>
            <a:miter lim="800000"/>
            <a:headEnd/>
            <a:tailEnd/>
          </a:ln>
          <a:effectLst/>
        </p:spPr>
      </p:pic>
      <p:pic>
        <p:nvPicPr>
          <p:cNvPr id="44035" name="Picture 3"/>
          <p:cNvPicPr>
            <a:picLocks noChangeAspect="1" noChangeArrowheads="1"/>
          </p:cNvPicPr>
          <p:nvPr/>
        </p:nvPicPr>
        <p:blipFill>
          <a:blip r:embed="rId4" cstate="print"/>
          <a:srcRect/>
          <a:stretch>
            <a:fillRect/>
          </a:stretch>
        </p:blipFill>
        <p:spPr bwMode="auto">
          <a:xfrm>
            <a:off x="872462" y="3000372"/>
            <a:ext cx="6480000" cy="322932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3100" b="1" dirty="0" smtClean="0"/>
              <a:t>6.6  ACCESSING EEPROM IN AVR</a:t>
            </a:r>
            <a:endParaRPr lang="en-US" sz="31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97</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pic>
        <p:nvPicPr>
          <p:cNvPr id="45058" name="Picture 2"/>
          <p:cNvPicPr>
            <a:picLocks noGrp="1" noChangeAspect="1" noChangeArrowheads="1"/>
          </p:cNvPicPr>
          <p:nvPr>
            <p:ph sz="quarter" idx="1"/>
          </p:nvPr>
        </p:nvPicPr>
        <p:blipFill>
          <a:blip r:embed="rId3" cstate="print"/>
          <a:srcRect/>
          <a:stretch>
            <a:fillRect/>
          </a:stretch>
        </p:blipFill>
        <p:spPr bwMode="auto">
          <a:xfrm>
            <a:off x="1420000" y="1447800"/>
            <a:ext cx="6361149" cy="46243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3100" b="1" dirty="0" smtClean="0"/>
              <a:t>6.7 CHECKSUM  AND SUNROUTINES</a:t>
            </a:r>
            <a:endParaRPr lang="en-US" sz="3100" dirty="0" smtClean="0"/>
          </a:p>
        </p:txBody>
      </p:sp>
      <p:sp>
        <p:nvSpPr>
          <p:cNvPr id="6" name="Content Placeholder 5"/>
          <p:cNvSpPr>
            <a:spLocks noGrp="1"/>
          </p:cNvSpPr>
          <p:nvPr>
            <p:ph sz="quarter" idx="1"/>
          </p:nvPr>
        </p:nvSpPr>
        <p:spPr>
          <a:xfrm>
            <a:off x="914400" y="1447800"/>
            <a:ext cx="7372376" cy="5124472"/>
          </a:xfrm>
        </p:spPr>
        <p:txBody>
          <a:bodyPr>
            <a:normAutofit/>
          </a:bodyPr>
          <a:lstStyle/>
          <a:p>
            <a:pPr>
              <a:buNone/>
            </a:pPr>
            <a:r>
              <a:rPr lang="en-US" sz="2400" b="1" dirty="0" smtClean="0"/>
              <a:t>Checksum byte in EEPROM</a:t>
            </a:r>
          </a:p>
          <a:p>
            <a:pPr marL="0" indent="274320" algn="just">
              <a:spcBef>
                <a:spcPts val="0"/>
              </a:spcBef>
              <a:buNone/>
            </a:pPr>
            <a:r>
              <a:rPr lang="en-US" sz="2000" dirty="0" smtClean="0"/>
              <a:t>The checksum will detect any corruption of the contents of ROM. One cause of ROM corruption is current surge, either when the system is turned on, or during operation. To ensure data integrity in ROM, the checksum process uses what is called a </a:t>
            </a:r>
            <a:r>
              <a:rPr lang="en-US" sz="2000" b="1" i="1" dirty="0" smtClean="0"/>
              <a:t>checksum byte. The checksum byte is an extra byte </a:t>
            </a:r>
            <a:r>
              <a:rPr lang="en-US" sz="2000" dirty="0" smtClean="0"/>
              <a:t>that is tagged to the end of a series of bytes of data. To calculate the checksum byte of a series of bytes of data, the following steps can be taken:</a:t>
            </a:r>
          </a:p>
          <a:p>
            <a:pPr marL="0" indent="274320" algn="just">
              <a:spcBef>
                <a:spcPts val="0"/>
              </a:spcBef>
              <a:buNone/>
            </a:pPr>
            <a:endParaRPr lang="en-US" sz="2000" dirty="0" smtClean="0"/>
          </a:p>
          <a:p>
            <a:pPr marL="457200" indent="-457200">
              <a:buFont typeface="+mj-lt"/>
              <a:buAutoNum type="arabicPeriod"/>
            </a:pPr>
            <a:r>
              <a:rPr lang="en-US" sz="2000" dirty="0" smtClean="0"/>
              <a:t>Add the bytes together and drop the carries.</a:t>
            </a:r>
          </a:p>
          <a:p>
            <a:pPr marL="457200" indent="-457200">
              <a:buFont typeface="+mj-lt"/>
              <a:buAutoNum type="arabicPeriod"/>
            </a:pPr>
            <a:r>
              <a:rPr lang="en-US" sz="2000" dirty="0" smtClean="0"/>
              <a:t>Take the 2's complement of the total sum, and that is the checksum byte, which becomes the last byte of the series.</a:t>
            </a:r>
          </a:p>
          <a:p>
            <a:pPr marL="0" indent="274320" algn="just">
              <a:spcBef>
                <a:spcPts val="0"/>
              </a:spcBef>
              <a:buNone/>
            </a:pPr>
            <a:endParaRPr lang="en-US" sz="2000" dirty="0" smtClean="0"/>
          </a:p>
          <a:p>
            <a:pPr marL="0" indent="274320" algn="just">
              <a:spcBef>
                <a:spcPts val="0"/>
              </a:spcBef>
              <a:buNone/>
            </a:pPr>
            <a:r>
              <a:rPr lang="en-US" sz="2000" dirty="0" smtClean="0"/>
              <a:t>To perform a checksum operation, add all the bytes, including the checksum byte. The result must be zero. If it is not zero, one or more bytes of data have been changed (corrupted).</a:t>
            </a:r>
          </a:p>
          <a:p>
            <a:endParaRPr lang="en-US" sz="2000" dirty="0" smtClean="0"/>
          </a:p>
          <a:p>
            <a:pPr>
              <a:buNone/>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98</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AVR ADVANCED ASSEMBLY LANGUAGE PROGRAMMING</a:t>
            </a:r>
            <a:r>
              <a:rPr lang="en-US" sz="3200" dirty="0" smtClean="0"/>
              <a:t/>
            </a:r>
            <a:br>
              <a:rPr lang="en-US" sz="3200" dirty="0" smtClean="0"/>
            </a:br>
            <a:r>
              <a:rPr lang="en-US" sz="3100" b="1" dirty="0" smtClean="0"/>
              <a:t>6.7 CHECKSUM  AND SUNROUTINES</a:t>
            </a:r>
            <a:endParaRPr lang="en-US" sz="3100" dirty="0" smtClean="0"/>
          </a:p>
        </p:txBody>
      </p:sp>
      <p:sp>
        <p:nvSpPr>
          <p:cNvPr id="6" name="Content Placeholder 5"/>
          <p:cNvSpPr>
            <a:spLocks noGrp="1"/>
          </p:cNvSpPr>
          <p:nvPr>
            <p:ph sz="quarter" idx="1"/>
          </p:nvPr>
        </p:nvSpPr>
        <p:spPr>
          <a:xfrm>
            <a:off x="914400" y="1447800"/>
            <a:ext cx="7372376" cy="5124472"/>
          </a:xfrm>
        </p:spPr>
        <p:txBody>
          <a:bodyPr>
            <a:normAutofit/>
          </a:bodyPr>
          <a:lstStyle/>
          <a:p>
            <a:pPr>
              <a:buNone/>
            </a:pPr>
            <a:r>
              <a:rPr lang="en-US" sz="2400" b="1" dirty="0" smtClean="0"/>
              <a:t>Checksum program</a:t>
            </a:r>
          </a:p>
          <a:p>
            <a:pPr marL="0" indent="274320">
              <a:spcBef>
                <a:spcPts val="0"/>
              </a:spcBef>
              <a:buNone/>
            </a:pPr>
            <a:r>
              <a:rPr lang="en-US" sz="2000" dirty="0" smtClean="0"/>
              <a:t>The checksum generation and testing program is given in subroutine form. Five subroutines perform the following operations:</a:t>
            </a:r>
          </a:p>
          <a:p>
            <a:pPr marL="0" indent="274320">
              <a:spcBef>
                <a:spcPts val="0"/>
              </a:spcBef>
              <a:buNone/>
            </a:pPr>
            <a:endParaRPr lang="en-US" sz="2000" dirty="0" smtClean="0"/>
          </a:p>
          <a:p>
            <a:pPr marL="457200" indent="-457200">
              <a:buFont typeface="+mj-lt"/>
              <a:buAutoNum type="arabicPeriod"/>
            </a:pPr>
            <a:r>
              <a:rPr lang="en-US" sz="2000" dirty="0" smtClean="0"/>
              <a:t>Retrieve the data from EEPROM.</a:t>
            </a:r>
          </a:p>
          <a:p>
            <a:pPr marL="457200" indent="-457200">
              <a:buFont typeface="+mj-lt"/>
              <a:buAutoNum type="arabicPeriod"/>
            </a:pPr>
            <a:r>
              <a:rPr lang="en-US" sz="2000" dirty="0" smtClean="0"/>
              <a:t>Test the checksum byte for any data error.</a:t>
            </a:r>
          </a:p>
          <a:p>
            <a:pPr marL="457200" indent="-457200">
              <a:buFont typeface="+mj-lt"/>
              <a:buAutoNum type="arabicPeriod"/>
            </a:pPr>
            <a:r>
              <a:rPr lang="en-US" sz="2000" dirty="0" smtClean="0"/>
              <a:t>Initialize variables if the checksum byte is corrupted.</a:t>
            </a:r>
          </a:p>
          <a:p>
            <a:pPr marL="457200" indent="-457200">
              <a:buFont typeface="+mj-lt"/>
              <a:buAutoNum type="arabicPeriod"/>
            </a:pPr>
            <a:r>
              <a:rPr lang="en-US" sz="2000" dirty="0" smtClean="0"/>
              <a:t>Calculate the checksum byte.</a:t>
            </a:r>
          </a:p>
          <a:p>
            <a:pPr marL="457200" indent="-457200">
              <a:buFont typeface="+mj-lt"/>
              <a:buAutoNum type="arabicPeriod"/>
            </a:pPr>
            <a:r>
              <a:rPr lang="en-US" sz="2000" dirty="0" smtClean="0"/>
              <a:t>Store the data in EEPROM.</a:t>
            </a:r>
          </a:p>
          <a:p>
            <a:pPr>
              <a:buNone/>
            </a:pPr>
            <a:endParaRPr lang="en-US" sz="2000" dirty="0" smtClean="0"/>
          </a:p>
          <a:p>
            <a:pPr>
              <a:buNone/>
            </a:pPr>
            <a:r>
              <a:rPr lang="en-US" sz="2000" dirty="0" smtClean="0"/>
              <a:t>Each of these subroutines can be used in other applications.</a:t>
            </a:r>
          </a:p>
          <a:p>
            <a:pPr>
              <a:buNone/>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a:p>
            <a:pPr marL="0" indent="457200">
              <a:spcBef>
                <a:spcPts val="0"/>
              </a:spcBef>
              <a:buClrTx/>
              <a:buSzTx/>
              <a:buNone/>
              <a:defRPr/>
            </a:pPr>
            <a:endParaRPr lang="en-US" sz="2000" dirty="0" smtClean="0"/>
          </a:p>
        </p:txBody>
      </p:sp>
      <p:sp>
        <p:nvSpPr>
          <p:cNvPr id="4" name="Date Placeholder 3"/>
          <p:cNvSpPr>
            <a:spLocks noGrp="1"/>
          </p:cNvSpPr>
          <p:nvPr>
            <p:ph type="dt" sz="half" idx="10"/>
          </p:nvPr>
        </p:nvSpPr>
        <p:spPr/>
        <p:txBody>
          <a:bodyPr/>
          <a:lstStyle/>
          <a:p>
            <a:fld id="{5A152802-DF90-4108-9543-B38A239795C5}" type="datetime1">
              <a:rPr lang="en-US" smtClean="0"/>
              <a:pPr/>
              <a:t>12/1/2022</a:t>
            </a:fld>
            <a:endParaRPr lang="en-US"/>
          </a:p>
        </p:txBody>
      </p:sp>
      <p:sp>
        <p:nvSpPr>
          <p:cNvPr id="5" name="Slide Number Placeholder 4"/>
          <p:cNvSpPr>
            <a:spLocks noGrp="1"/>
          </p:cNvSpPr>
          <p:nvPr>
            <p:ph type="sldNum" sz="quarter" idx="12"/>
          </p:nvPr>
        </p:nvSpPr>
        <p:spPr/>
        <p:txBody>
          <a:bodyPr/>
          <a:lstStyle/>
          <a:p>
            <a:fld id="{4B2D966A-DDA2-4D5C-AB7E-451347EB0CDE}" type="slidenum">
              <a:rPr lang="en-US" smtClean="0"/>
              <a:pPr/>
              <a:t>99</a:t>
            </a:fld>
            <a:endParaRPr lang="en-US"/>
          </a:p>
        </p:txBody>
      </p:sp>
      <p:sp>
        <p:nvSpPr>
          <p:cNvPr id="7" name="Footer Placeholder 6"/>
          <p:cNvSpPr>
            <a:spLocks noGrp="1"/>
          </p:cNvSpPr>
          <p:nvPr>
            <p:ph type="ftr" sz="quarter" idx="11"/>
          </p:nvPr>
        </p:nvSpPr>
        <p:spPr/>
        <p:txBody>
          <a:bodyPr/>
          <a:lstStyle/>
          <a:p>
            <a:r>
              <a:rPr lang="en-US" dirty="0" smtClean="0"/>
              <a:t>mashhoun@iust.ac.ir                Iran Univ of Science &amp; Tech</a:t>
            </a:r>
            <a:endParaRPr lang="en-US"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solidFill>
          <a:srgbClr val="FFFF00">
            <a:alpha val="25000"/>
          </a:srgbClr>
        </a:solidFill>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15241</TotalTime>
  <Words>7279</Words>
  <Application>Microsoft Office PowerPoint</Application>
  <PresentationFormat>On-screen Show (4:3)</PresentationFormat>
  <Paragraphs>1045</Paragraphs>
  <Slides>110</Slides>
  <Notes>109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110</vt:i4>
      </vt:variant>
    </vt:vector>
  </HeadingPairs>
  <TitlesOfParts>
    <vt:vector size="116" baseType="lpstr">
      <vt:lpstr>Calibri</vt:lpstr>
      <vt:lpstr>Courier New</vt:lpstr>
      <vt:lpstr>Franklin Gothic Book</vt:lpstr>
      <vt:lpstr>Perpetua</vt:lpstr>
      <vt:lpstr>Wingdings 2</vt:lpstr>
      <vt:lpstr>Equity</vt:lpstr>
      <vt:lpstr>AVR Microcontroller</vt:lpstr>
      <vt:lpstr>AVR ADVANCED ASSEMBLY LANGUAGE PROGRAMMING 6.1 : INTRODUCING SOME MORE ASSEMBLER DIRECTIVES</vt:lpstr>
      <vt:lpstr>AVR ADVANCED ASSEMBLY LANGUAGE PROGRAMMING 6.1 : INTRODUCING SOME MORE ASSEMBLER DIRECTIVES</vt:lpstr>
      <vt:lpstr>AVR ADVANCED ASSEMBLY LANGUAGE PROGRAMMING 6.1 : INTRODUCING SOME MORE ASSEMBLER DIRECTIVES</vt:lpstr>
      <vt:lpstr>AVR ADVANCED ASSEMBLY LANGUAGE PROGRAMMING 6.1 : INTRODUCING SOME MORE ASSEMBLER DIRECTIVES</vt:lpstr>
      <vt:lpstr>AVR ADVANCED ASSEMBLY LANGUAGE PROGRAMMING 6.1 : INTRODUCING SOME MORE ASSEMBLER DIRECTIVES</vt:lpstr>
      <vt:lpstr>AVR ADVANCED ASSEMBLY LANGUAGE PROGRAMMING 6.1 : INTRODUCING SOME MORE ASSEMBLER DIRECTIVES</vt:lpstr>
      <vt:lpstr>AVR ADVANCED ASSEMBLY LANGUAGE PROGRAMMING 6.1 : INTRODUCING SOME MORE ASSEMBLER DIRECTIVES</vt:lpstr>
      <vt:lpstr>AVR ADVANCED ASSEMBLY LANGUAGE PROGRAMMING 6.1 : INTRODUCING SOME MORE ASSEMBLER DIRECTIVES</vt:lpstr>
      <vt:lpstr>AVR ADVANCED ASSEMBLY LANGUAGE PROGRAMMING 6.1 : INTRODUCING SOME MORE ASSEMBLER DIRECTIVES</vt:lpstr>
      <vt:lpstr>AVR ADVANCED ASSEMBLY LANGUAGE PROGRAMMING REGISTER AND DIRECT ADDRESSING MODES</vt:lpstr>
      <vt:lpstr>AVR ADVANCED ASSEMBLY LANGUAGE PROGRAMMING 6.1 : INTRODUCING SOME MORE ASSEMBLER DIRECTIVES</vt:lpstr>
      <vt:lpstr>AVR ADVANCED ASSEMBLY LANGUAGE PROGRAMMING 6.1 : INTRODUCING SOME MORE ASSEMBLER DIRECTIVES</vt:lpstr>
      <vt:lpstr>AVR ADVANCED ASSEMBLY LANGUAGE PROGRAMMING 6.1 : INTRODUCING SOME MORE ASSEMBLER DIRECTIVES</vt:lpstr>
      <vt:lpstr>AVR ADVANCED ASSEMBLY LANGUAGE PROGRAMMING 6.1 : INTRODUCING SOME MORE ASSEMBLER DIRECTIVES</vt:lpstr>
      <vt:lpstr>AVR ADVANCED ASSEMBLY LANGUAGE PROGRAMMING 6.1 : INTRODUCING SOME MORE ASSEMBLER DIRECTIVES</vt:lpstr>
      <vt:lpstr>AVR ADVANCED ASSEMBLY LANGUAGE PROGRAMMING 6.1 : INTRODUCING SOME MORE ASSEMBLER DIRECTIVES</vt:lpstr>
      <vt:lpstr>AVR ADVANCED ASSEMBLY LANGUAGE PROGRAMMING 6.1 : INTRODUCING SOME MORE ASSEMBLER DIRECTIVES</vt:lpstr>
      <vt:lpstr>AVR ADVANCED ASSEMBLY LANGUAGE PROGRAMMING 6.1 : INTRODUCING SOME MORE ASSEMBLER DIRECTIVES</vt:lpstr>
      <vt:lpstr>AVR ADVANCED ASSEMBLY LANGUAGE PROGRAMMING 6.1 : INTRODUCING SOME MORE ASSEMBLER DIRECTIVES</vt:lpstr>
      <vt:lpstr>AVR ADVANCED ASSEMBLY LANGUAGE PROGRAMMING 6.1 : INTRODUCING SOME MORE ASSEMBLER DIRECTIVES</vt:lpstr>
      <vt:lpstr>AVR ADVANCED ASSEMBLY LANGUAGE PROGRAMMING 6.1 : INTRODUCING SOME MORE ASSEMBLER DIRECTIVES</vt:lpstr>
      <vt:lpstr>AVR ADVANCED ASSEMBLY LANGUAGE PROGRAMMING 6.1 : INTRODUCING SOME MORE ASSEMBLER DIRECTIVES</vt:lpstr>
      <vt:lpstr>AVR ADVANCED ASSEMBLY LANGUAGE PROGRAMMING 6.3 REGISTER INDIRECT ADDRESSING MODE</vt:lpstr>
      <vt:lpstr>AVR ADVANCED ASSEMBLY LANGUAGE PROGRAMMING 6.3 REGISTER INDIRECT ADDRESSING MODE</vt:lpstr>
      <vt:lpstr>AVR ADVANCED ASSEMBLY LANGUAGE PROGRAMMING 6.3 REGISTER INDIRECT ADDRESSING MODE</vt:lpstr>
      <vt:lpstr>AVR ADVANCED ASSEMBLY LANGUAGE PROGRAMMING 6.3 REGISTER INDIRECT ADDRESSING MODE</vt:lpstr>
      <vt:lpstr>AVR ADVANCED ASSEMBLY LANGUAGE PROGRAMMING 6.3 REGISTER INDIRECT ADDRESSING MODE</vt:lpstr>
      <vt:lpstr>AVR ADVANCED ASSEMBLY LANGUAGE PROGRAMMING 6.3 REGISTER INDIRECT ADDRESSING MODE</vt:lpstr>
      <vt:lpstr>AVR ADVANCED ASSEMBLY LANGUAGE PROGRAMMING 6.3 REGISTER INDIRECT ADDRESSING MODE</vt:lpstr>
      <vt:lpstr>AVR ADVANCED ASSEMBLY LANGUAGE PROGRAMMING 6.3 REGISTER INDIRECT ADDRESSING MODE</vt:lpstr>
      <vt:lpstr>AVR ADVANCED ASSEMBLY LANGUAGE PROGRAMMING 6.3 REGISTER INDIRECT ADDRESSING MODE</vt:lpstr>
      <vt:lpstr>AVR ADVANCED ASSEMBLY LANGUAGE PROGRAMMING 6.3 REGISTER INDIRECT ADDRESSING MODE</vt:lpstr>
      <vt:lpstr>AVR ADVANCED ASSEMBLY LANGUAGE PROGRAMMING 6.3 REGISTER INDIRECT ADDRESSING MODE</vt:lpstr>
      <vt:lpstr>AVR ADVANCED ASSEMBLY LANGUAGE PROGRAMMING 6.3 REGISTER INDIRECT ADDRESSING MODE</vt:lpstr>
      <vt:lpstr>AVR ADVANCED ASSEMBLY LANGUAGE PROGRAMMING 6.3 REGISTER INDIRECT ADDRESSING MODE</vt:lpstr>
      <vt:lpstr>AVR ADVANCED ASSEMBLY LANGUAGE PROGRAMMING 6.3 REGISTER INDIRECT ADDRESSING MODE</vt:lpstr>
      <vt:lpstr>AVR ADVANCED ASSEMBLY LANGUAGE PROGRAMMING 6.3 REGISTER INDIRECT ADDRESSING MODE</vt:lpstr>
      <vt:lpstr>AVR ADVANCED ASSEMBLY LANGUAGE PROGRAMMING 6.3 REGISTER INDIRECT ADDRESSING MODE</vt:lpstr>
      <vt:lpstr>AVR ADVANCED ASSEMBLY LANGUAGE PROGRAMMING 6.3 REGISTER INDIRECT ADDRESSING MODE</vt:lpstr>
      <vt:lpstr>AVR ADVANCED ASSEMBLY LANGUAGE PROGRAMMING 6.3 REGISTER INDIRECT ADDRESSING MODE</vt:lpstr>
      <vt:lpstr>AVR ADVANCED ASSEMBLY LANGUAGE PROGRAMMING 6.3 REGISTER INDIRECT ADDRESSING MODE</vt:lpstr>
      <vt:lpstr>AVR ADVANCED ASSEMBLY LANGUAGE PROGRAMMING 6.4 LOOK-UP TABLE AND TABLE PROCESSING</vt:lpstr>
      <vt:lpstr>AVR ADVANCED ASSEMBLY LANGUAGE PROGRAMMING 6.4 LOOK-UP TABLE AND TABLE PROCESSING</vt:lpstr>
      <vt:lpstr>AVR ADVANCED ASSEMBLY LANGUAGE PROGRAMMING 6.4 LOOK-UP TABLE AND TABLE PROCESSING</vt:lpstr>
      <vt:lpstr>AVR ADVANCED ASSEMBLY LANGUAGE PROGRAMMING 6.4 LOOK-UP TABLE AND TABLE PROCESSING</vt:lpstr>
      <vt:lpstr>AVR ADVANCED ASSEMBLY LANGUAGE PROGRAMMING 6.4 LOOK-UP TABLE AND TABLE PROCESSING</vt:lpstr>
      <vt:lpstr>AVR ADVANCED ASSEMBLY LANGUAGE PROGRAMMING 6.4 LOOK-UP TABLE AND TABLE PROCESSING</vt:lpstr>
      <vt:lpstr>AVR ADVANCED ASSEMBLY LANGUAGE PROGRAMMING 6.4 LOOK-UP TABLE AND TABLE PROCESSING</vt:lpstr>
      <vt:lpstr>AVR ADVANCED ASSEMBLY LANGUAGE PROGRAMMING 6.4 LOOK-UP TABLE AND TABLE PROCESSING</vt:lpstr>
      <vt:lpstr>AVR ADVANCED ASSEMBLY LANGUAGE PROGRAMMING 6.4 LOOK-UP TABLE AND TABLE PROCESSING</vt:lpstr>
      <vt:lpstr>AVR ADVANCED ASSEMBLY LANGUAGE PROGRAMMING 6.4 LOOK-UP TABLE AND TABLE PROCESSING</vt:lpstr>
      <vt:lpstr>AVR ADVANCED ASSEMBLY LANGUAGE PROGRAMMING 6.4 LOOK-UP TABLE AND TABLE PROCESSING</vt:lpstr>
      <vt:lpstr>AVR ADVANCED ASSEMBLY LANGUAGE PROGRAMMING 6.4 LOOK-UP TABLE AND TABLE PROCESSING</vt:lpstr>
      <vt:lpstr>AVR ADVANCED ASSEMBLY LANGUAGE PROGRAMMING 6.4 LOOK-UP TABLE AND TABLE PROCESSING</vt:lpstr>
      <vt:lpstr>AVR ADVANCED ASSEMBLY LANGUAGE PROGRAMMING 6.4 LOOK-UP TABLE AND TABLE PROCESSING</vt:lpstr>
      <vt:lpstr>AVR ADVANCED ASSEMBLY LANGUAGE PROGRAMMING 6.4 LOOK-UP TABLE AND TABLE PROCESSING</vt:lpstr>
      <vt:lpstr>AVR ADVANCED ASSEMBLY LANGUAGE PROGRAMMING 6.4 LOOK-UP TABLE AND TABLE PROCESSING</vt:lpstr>
      <vt:lpstr>AVR ADVANCED ASSEMBLY LANGUAGE PROGRAMMING 6.4 LOOK-UP TABLE AND TABLE PROCESSING</vt:lpstr>
      <vt:lpstr>AVR ADVANCED ASSEMBLY LANGUAGE PROGRAMMING 6.4 LOOK-UP TABLE AND TABLE PROCESSING</vt:lpstr>
      <vt:lpstr>AVR ADVANCED ASSEMBLY LANGUAGE PROGRAMMING 6.4 LOOK-UP TABLE AND TABLE PROCESSING</vt:lpstr>
      <vt:lpstr>AVR ADVANCED ASSEMBLY LANGUAGE PROGRAMMING 6.4 LOOK-UP TABLE AND TABLE PROCESSING</vt:lpstr>
      <vt:lpstr>AVR ADVANCED ASSEMBLY LANGUAGE PROGRAMMING 6.5 BIT-ADDRESSABILITY</vt:lpstr>
      <vt:lpstr>AVR ADVANCED ASSEMBLY LANGUAGE PROGRAMMING 6.5 BIT-ADDRESSABILITY</vt:lpstr>
      <vt:lpstr>AVR ADVANCED ASSEMBLY LANGUAGE PROGRAMMING 6.5 BIT-ADDRESSABILITY</vt:lpstr>
      <vt:lpstr>AVR ADVANCED ASSEMBLY LANGUAGE PROGRAMMING 6.5 BIT-ADDRESSABILITY</vt:lpstr>
      <vt:lpstr>AVR ADVANCED ASSEMBLY LANGUAGE PROGRAMMING 6.5 BIT-ADDRESSABILITY</vt:lpstr>
      <vt:lpstr>AVR ADVANCED ASSEMBLY LANGUAGE PROGRAMMING 6.5 BIT-ADDRESSABILITY</vt:lpstr>
      <vt:lpstr>AVR ADVANCED ASSEMBLY LANGUAGE PROGRAMMING 6.5 BIT-ADDRESSABILITY</vt:lpstr>
      <vt:lpstr>AVR ADVANCED ASSEMBLY LANGUAGE PROGRAMMING 6.5 BIT-ADDRESSABILITY</vt:lpstr>
      <vt:lpstr>AVR ADVANCED ASSEMBLY LANGUAGE PROGRAMMING 6.5 BIT-ADDRESSABILITY</vt:lpstr>
      <vt:lpstr>AVR ADVANCED ASSEMBLY LANGUAGE PROGRAMMING 6.5 BIT-ADDRESSABILITY</vt:lpstr>
      <vt:lpstr>AVR ADVANCED ASSEMBLY LANGUAGE PROGRAMMING 6.5 BIT-ADDRESSABILITY</vt:lpstr>
      <vt:lpstr>AVR ADVANCED ASSEMBLY LANGUAGE PROGRAMMING 6.5 BIT-ADDRESSABILITY</vt:lpstr>
      <vt:lpstr>AVR ADVANCED ASSEMBLY LANGUAGE PROGRAMMING 6.5 BIT-ADDRESSABILITY</vt:lpstr>
      <vt:lpstr>AVR ADVANCED ASSEMBLY LANGUAGE PROGRAMMING 6.5 BIT-ADDRESSABILITY</vt:lpstr>
      <vt:lpstr>AVR ADVANCED ASSEMBLY LANGUAGE PROGRAMMING 6.5 BIT-ADDRESSABILITY</vt:lpstr>
      <vt:lpstr>AVR ADVANCED ASSEMBLY LANGUAGE PROGRAMMING 6.5 BIT-ADDRESSABILITY</vt:lpstr>
      <vt:lpstr>AVR ADVANCED ASSEMBLY LANGUAGE PROGRAMMING 6.5 BIT-ADDRESSABILITY</vt:lpstr>
      <vt:lpstr>AVR ADVANCED ASSEMBLY LANGUAGE PROGRAMMING 6.5 BIT-ADDRESSABILITY</vt:lpstr>
      <vt:lpstr>AVR ADVANCED ASSEMBLY LANGUAGE PROGRAMMING 6.5 BIT-ADDRESSABILITY</vt:lpstr>
      <vt:lpstr>AVR ADVANCED ASSEMBLY LANGUAGE PROGRAMMING 6.5 BIT-ADDRESSABILITY</vt:lpstr>
      <vt:lpstr>AVR ADVANCED ASSEMBLY LANGUAGE PROGRAMMING 6.5 BIT-ADDRESSABILITY</vt:lpstr>
      <vt:lpstr>AVR ADVANCED ASSEMBLY LANGUAGE PROGRAMMING 6.5 BIT-ADDRESSABILITY</vt:lpstr>
      <vt:lpstr>AVR ADVANCED ASSEMBLY LANGUAGE PROGRAMMING 6.5 BIT-ADDRESSABILITY</vt:lpstr>
      <vt:lpstr>AVR ADVANCED ASSEMBLY LANGUAGE PROGRAMMING 6.6  ACCESSING EEPROM IN AVR</vt:lpstr>
      <vt:lpstr>AVR ADVANCED ASSEMBLY LANGUAGE PROGRAMMING 6.6  ACCESSING EEPROM IN AVR</vt:lpstr>
      <vt:lpstr>AVR ADVANCED ASSEMBLY LANGUAGE PROGRAMMING 6.6  ACCESSING EEPROM IN AVR</vt:lpstr>
      <vt:lpstr>AVR ADVANCED ASSEMBLY LANGUAGE PROGRAMMING 6.6  ACCESSING EEPROM IN AVR</vt:lpstr>
      <vt:lpstr>AVR ADVANCED ASSEMBLY LANGUAGE PROGRAMMING 6.6  ACCESSING EEPROM IN AVR</vt:lpstr>
      <vt:lpstr>AVR ADVANCED ASSEMBLY LANGUAGE PROGRAMMING 6.6  ACCESSING EEPROM IN AVR</vt:lpstr>
      <vt:lpstr>AVR ADVANCED ASSEMBLY LANGUAGE PROGRAMMING 6.6  ACCESSING EEPROM IN AVR</vt:lpstr>
      <vt:lpstr>AVR ADVANCED ASSEMBLY LANGUAGE PROGRAMMING 6.6  ACCESSING EEPROM IN AVR</vt:lpstr>
      <vt:lpstr>AVR ADVANCED ASSEMBLY LANGUAGE PROGRAMMING 6.6  ACCESSING EEPROM IN AVR</vt:lpstr>
      <vt:lpstr>AVR ADVANCED ASSEMBLY LANGUAGE PROGRAMMING 6.6  ACCESSING EEPROM IN AVR</vt:lpstr>
      <vt:lpstr>AVR ADVANCED ASSEMBLY LANGUAGE PROGRAMMING 6.6  ACCESSING EEPROM IN AVR</vt:lpstr>
      <vt:lpstr>AVR ADVANCED ASSEMBLY LANGUAGE PROGRAMMING 6.6  ACCESSING EEPROM IN AVR</vt:lpstr>
      <vt:lpstr>AVR ADVANCED ASSEMBLY LANGUAGE PROGRAMMING 6.7 CHECKSUM  AND SUNROUTINES</vt:lpstr>
      <vt:lpstr>AVR ADVANCED ASSEMBLY LANGUAGE PROGRAMMING 6.7 CHECKSUM  AND SUNROUTINES</vt:lpstr>
      <vt:lpstr>AVR ADVANCED ASSEMBLY LANGUAGE PROGRAMMING 6.7 CHECKSUM  AND SUNROUTINES</vt:lpstr>
      <vt:lpstr>AVR ADVANCED ASSEMBLY LANGUAGE PROGRAMMING 6.7 CHECKSUM  AND SUNROUTINES</vt:lpstr>
      <vt:lpstr>AVR ADVANCED ASSEMBLY LANGUAGE PROGRAMMING 6.7 CHECKSUM  AND SUNROUTINES</vt:lpstr>
      <vt:lpstr>AVR ADVANCED ASSEMBLY LANGUAGE PROGRAMMING 6.7 CHECKSUM  AND SUNROUTINES</vt:lpstr>
      <vt:lpstr>AVR ADVANCED ASSEMBLY LANGUAGE PROGRAMMING 6.8 MACROS</vt:lpstr>
      <vt:lpstr>AVR ADVANCED ASSEMBLY LANGUAGE PROGRAMMING 6.8 MACROS</vt:lpstr>
      <vt:lpstr>AVR ADVANCED ASSEMBLY LANGUAGE PROGRAMMING 6.8 MACROS</vt:lpstr>
      <vt:lpstr>AVR ADVANCED ASSEMBLY LANGUAGE PROGRAMMING 6.8 MACROS</vt:lpstr>
      <vt:lpstr>AVR ADVANCED ASSEMBLY LANGUAGE PROGRAMMING 6.8 MACROS</vt:lpstr>
      <vt:lpstr>AVR ADVANCED ASSEMBLY LANGUAGE PROGRAMMING 6.8 MACROS</vt:lpstr>
      <vt:lpstr>AVR ADVANCED ASSEMBLY LANGUAGE PROGRAMMING 6.8 MACROS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AVR ADVANCED ASSEMBLY LANGUAGE PROGRAMMING</dc:title>
  <dc:subject> AVR ADVANCED ASSEMBLY LANGUAGE PROGRAMMING</dc:subject>
  <dc:creator>mashhoun</dc:creator>
  <cp:keywords>AVR Microcontroller</cp:keywords>
  <cp:lastModifiedBy>Mashhoun</cp:lastModifiedBy>
  <cp:revision>524</cp:revision>
  <dcterms:created xsi:type="dcterms:W3CDTF">2014-11-05T07:28:16Z</dcterms:created>
  <dcterms:modified xsi:type="dcterms:W3CDTF">2022-12-01T07:33:34Z</dcterms:modified>
  <cp:category>AVR Microcontroller</cp:category>
</cp:coreProperties>
</file>